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53"/>
  </p:notesMasterIdLst>
  <p:sldIdLst>
    <p:sldId id="583" r:id="rId2"/>
    <p:sldId id="535" r:id="rId3"/>
    <p:sldId id="531" r:id="rId4"/>
    <p:sldId id="532" r:id="rId5"/>
    <p:sldId id="538" r:id="rId6"/>
    <p:sldId id="529" r:id="rId7"/>
    <p:sldId id="536" r:id="rId8"/>
    <p:sldId id="591" r:id="rId9"/>
    <p:sldId id="530" r:id="rId10"/>
    <p:sldId id="523" r:id="rId11"/>
    <p:sldId id="539" r:id="rId12"/>
    <p:sldId id="537" r:id="rId13"/>
    <p:sldId id="541" r:id="rId14"/>
    <p:sldId id="545" r:id="rId15"/>
    <p:sldId id="534" r:id="rId16"/>
    <p:sldId id="540" r:id="rId17"/>
    <p:sldId id="542" r:id="rId18"/>
    <p:sldId id="543" r:id="rId19"/>
    <p:sldId id="544" r:id="rId20"/>
    <p:sldId id="585" r:id="rId21"/>
    <p:sldId id="586" r:id="rId22"/>
    <p:sldId id="546" r:id="rId23"/>
    <p:sldId id="552" r:id="rId24"/>
    <p:sldId id="550" r:id="rId25"/>
    <p:sldId id="547" r:id="rId26"/>
    <p:sldId id="548" r:id="rId27"/>
    <p:sldId id="549" r:id="rId28"/>
    <p:sldId id="553" r:id="rId29"/>
    <p:sldId id="587" r:id="rId30"/>
    <p:sldId id="555" r:id="rId31"/>
    <p:sldId id="556" r:id="rId32"/>
    <p:sldId id="557" r:id="rId33"/>
    <p:sldId id="589" r:id="rId34"/>
    <p:sldId id="558" r:id="rId35"/>
    <p:sldId id="588" r:id="rId36"/>
    <p:sldId id="562" r:id="rId37"/>
    <p:sldId id="561" r:id="rId38"/>
    <p:sldId id="576" r:id="rId39"/>
    <p:sldId id="564" r:id="rId40"/>
    <p:sldId id="572" r:id="rId41"/>
    <p:sldId id="573" r:id="rId42"/>
    <p:sldId id="574" r:id="rId43"/>
    <p:sldId id="575" r:id="rId44"/>
    <p:sldId id="590" r:id="rId45"/>
    <p:sldId id="567" r:id="rId46"/>
    <p:sldId id="581" r:id="rId47"/>
    <p:sldId id="579" r:id="rId48"/>
    <p:sldId id="568" r:id="rId49"/>
    <p:sldId id="580" r:id="rId50"/>
    <p:sldId id="571" r:id="rId51"/>
    <p:sldId id="58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81E0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54" autoAdjust="0"/>
    <p:restoredTop sz="91677" autoAdjust="0"/>
  </p:normalViewPr>
  <p:slideViewPr>
    <p:cSldViewPr snapToGrid="0">
      <p:cViewPr varScale="1">
        <p:scale>
          <a:sx n="98" d="100"/>
          <a:sy n="98" d="100"/>
        </p:scale>
        <p:origin x="954" y="7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03/03/2025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23</a:t>
            </a:fld>
            <a:endParaRPr lang="en-GB" dirty="0"/>
          </a:p>
        </p:txBody>
      </p:sp>
    </p:spTree>
    <p:extLst>
      <p:ext uri="{BB962C8B-B14F-4D97-AF65-F5344CB8AC3E}">
        <p14:creationId xmlns:p14="http://schemas.microsoft.com/office/powerpoint/2010/main" val="351336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40</a:t>
            </a:fld>
            <a:endParaRPr lang="en-GB" dirty="0"/>
          </a:p>
        </p:txBody>
      </p:sp>
    </p:spTree>
    <p:extLst>
      <p:ext uri="{BB962C8B-B14F-4D97-AF65-F5344CB8AC3E}">
        <p14:creationId xmlns:p14="http://schemas.microsoft.com/office/powerpoint/2010/main" val="2773373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03/03/2025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03/03/2025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03/03/2025</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841" y="2904602"/>
            <a:ext cx="8911687" cy="1280890"/>
          </a:xfrm>
        </p:spPr>
        <p:txBody>
          <a:bodyPr/>
          <a:lstStyle/>
          <a:p>
            <a:pPr algn="ctr"/>
            <a:r>
              <a:rPr lang="en-GB" dirty="0" smtClean="0"/>
              <a:t>Birth of the Cold War</a:t>
            </a:r>
            <a:endParaRPr lang="en-GB" dirty="0"/>
          </a:p>
        </p:txBody>
      </p:sp>
    </p:spTree>
    <p:extLst>
      <p:ext uri="{BB962C8B-B14F-4D97-AF65-F5344CB8AC3E}">
        <p14:creationId xmlns:p14="http://schemas.microsoft.com/office/powerpoint/2010/main" val="5646666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8586" y="0"/>
            <a:ext cx="9720201" cy="1280890"/>
          </a:xfrm>
        </p:spPr>
        <p:txBody>
          <a:bodyPr>
            <a:normAutofit/>
          </a:bodyPr>
          <a:lstStyle/>
          <a:p>
            <a:pPr algn="ctr"/>
            <a:r>
              <a:rPr lang="en-GB" dirty="0" smtClean="0"/>
              <a:t>The response: Truman Doctrine</a:t>
            </a:r>
            <a:br>
              <a:rPr lang="en-GB" dirty="0" smtClean="0"/>
            </a:br>
            <a:r>
              <a:rPr lang="en-GB" sz="3100" dirty="0" smtClean="0">
                <a:latin typeface="Arial" panose="020B0604020202020204" pitchFamily="34" charset="0"/>
                <a:cs typeface="Arial" panose="020B0604020202020204" pitchFamily="34" charset="0"/>
              </a:rPr>
              <a:t>Truman Joint Session of Congress March 12, 1947</a:t>
            </a:r>
            <a:endParaRPr lang="en-GB" sz="31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03384" y="1276172"/>
            <a:ext cx="10731639" cy="5581827"/>
          </a:xfrm>
        </p:spPr>
        <p:txBody>
          <a:bodyPr>
            <a:normAutofit lnSpcReduction="10000"/>
          </a:bodyPr>
          <a:lstStyle/>
          <a:p>
            <a:pPr marL="0" indent="0">
              <a:buNone/>
            </a:pPr>
            <a:r>
              <a:rPr lang="en-GB" dirty="0" smtClean="0"/>
              <a:t>“</a:t>
            </a:r>
            <a:r>
              <a:rPr lang="en-GB" sz="2400" dirty="0" smtClean="0">
                <a:latin typeface="Arial" panose="020B0604020202020204" pitchFamily="34" charset="0"/>
                <a:cs typeface="Arial" panose="020B0604020202020204" pitchFamily="34" charset="0"/>
              </a:rPr>
              <a:t>At the present time in world history nearly every nation must choose between two alternative ways of life. The choice is not a free one.</a:t>
            </a:r>
          </a:p>
          <a:p>
            <a:pPr marL="0" indent="0">
              <a:buNone/>
            </a:pPr>
            <a:r>
              <a:rPr lang="en-GB" sz="2400" dirty="0" smtClean="0">
                <a:latin typeface="Arial" panose="020B0604020202020204" pitchFamily="34" charset="0"/>
                <a:cs typeface="Arial" panose="020B0604020202020204" pitchFamily="34" charset="0"/>
              </a:rPr>
              <a:t>One way of life is based on the will of the majority, and is distinguished by free institutions, representative government, free elections, guarantees of individual liberty, freedom of speech and religion, and freedom from political oppression.</a:t>
            </a:r>
          </a:p>
          <a:p>
            <a:pPr marL="0" indent="0">
              <a:buNone/>
            </a:pPr>
            <a:r>
              <a:rPr lang="en-GB" sz="2400" dirty="0" smtClean="0">
                <a:latin typeface="Arial" panose="020B0604020202020204" pitchFamily="34" charset="0"/>
                <a:cs typeface="Arial" panose="020B0604020202020204" pitchFamily="34" charset="0"/>
              </a:rPr>
              <a:t>The second way of life is based on the will of a minority forcibly imposed upon the majority. It relies on terror and oppression, a controlled press and radio, fixed election, and the suppression of personal freedoms.</a:t>
            </a:r>
          </a:p>
          <a:p>
            <a:pPr marL="0" indent="0">
              <a:buNone/>
            </a:pPr>
            <a:r>
              <a:rPr lang="en-GB" sz="2400" dirty="0" smtClean="0">
                <a:latin typeface="Arial" panose="020B0604020202020204" pitchFamily="34" charset="0"/>
                <a:cs typeface="Arial" panose="020B0604020202020204" pitchFamily="34" charset="0"/>
              </a:rPr>
              <a:t>I believe that it must be the policy of the United States to support free peoples who are resisting attempted subjugation by armed minorities or by outside pressure.</a:t>
            </a:r>
          </a:p>
          <a:p>
            <a:pPr marL="0" indent="0">
              <a:buNone/>
            </a:pPr>
            <a:r>
              <a:rPr lang="en-GB" sz="2400" dirty="0" smtClean="0">
                <a:latin typeface="Arial" panose="020B0604020202020204" pitchFamily="34" charset="0"/>
                <a:cs typeface="Arial" panose="020B0604020202020204" pitchFamily="34" charset="0"/>
              </a:rPr>
              <a:t>I believe that we must assist free people to work out their own destinies in their own ways.  I believe our help should be primarily through economic and financial aid which is essential to economic stability.”</a:t>
            </a:r>
          </a:p>
          <a:p>
            <a:pPr marL="0" indent="0">
              <a:buNone/>
            </a:pPr>
            <a:endParaRPr lang="en-GB" dirty="0"/>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val="2256933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235" y="129667"/>
            <a:ext cx="10914435" cy="1280890"/>
          </a:xfrm>
        </p:spPr>
        <p:txBody>
          <a:bodyPr/>
          <a:lstStyle/>
          <a:p>
            <a:pPr algn="ctr"/>
            <a:r>
              <a:rPr lang="en-GB" dirty="0" smtClean="0"/>
              <a:t>George Marshall US Secretary of State</a:t>
            </a:r>
            <a:endParaRPr lang="en-GB" dirty="0"/>
          </a:p>
        </p:txBody>
      </p:sp>
      <p:pic>
        <p:nvPicPr>
          <p:cNvPr id="4" name="Picture 3"/>
          <p:cNvPicPr>
            <a:picLocks noChangeAspect="1"/>
          </p:cNvPicPr>
          <p:nvPr/>
        </p:nvPicPr>
        <p:blipFill>
          <a:blip r:embed="rId2"/>
          <a:stretch>
            <a:fillRect/>
          </a:stretch>
        </p:blipFill>
        <p:spPr>
          <a:xfrm>
            <a:off x="79338" y="1796996"/>
            <a:ext cx="6973469" cy="4954990"/>
          </a:xfrm>
          <a:prstGeom prst="rect">
            <a:avLst/>
          </a:prstGeom>
        </p:spPr>
      </p:pic>
      <p:sp>
        <p:nvSpPr>
          <p:cNvPr id="5" name="TextBox 4"/>
          <p:cNvSpPr txBox="1"/>
          <p:nvPr/>
        </p:nvSpPr>
        <p:spPr>
          <a:xfrm>
            <a:off x="961321" y="850178"/>
            <a:ext cx="6012236" cy="1107996"/>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George Marshall </a:t>
            </a:r>
            <a:r>
              <a:rPr lang="en-GB" sz="2400" dirty="0" smtClean="0">
                <a:latin typeface="Arial" panose="020B0604020202020204" pitchFamily="34" charset="0"/>
                <a:cs typeface="Arial" panose="020B0604020202020204" pitchFamily="34" charset="0"/>
              </a:rPr>
              <a:t>1880-1959…as Chairman Joint Chief of Staff </a:t>
            </a:r>
          </a:p>
          <a:p>
            <a:r>
              <a:rPr lang="en-GB" dirty="0" smtClean="0"/>
              <a:t>)</a:t>
            </a:r>
            <a:endParaRPr lang="en-GB" dirty="0"/>
          </a:p>
        </p:txBody>
      </p:sp>
      <p:sp>
        <p:nvSpPr>
          <p:cNvPr id="6" name="TextBox 5"/>
          <p:cNvSpPr txBox="1"/>
          <p:nvPr/>
        </p:nvSpPr>
        <p:spPr>
          <a:xfrm>
            <a:off x="7333976" y="942385"/>
            <a:ext cx="4269850" cy="1477328"/>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Career soldier@ </a:t>
            </a:r>
            <a:r>
              <a:rPr lang="en-GB" sz="2400" dirty="0" err="1" smtClean="0">
                <a:latin typeface="Arial" panose="020B0604020202020204" pitchFamily="34" charset="0"/>
                <a:cs typeface="Arial" panose="020B0604020202020204" pitchFamily="34" charset="0"/>
              </a:rPr>
              <a:t>Phillipines</a:t>
            </a:r>
            <a:r>
              <a:rPr lang="en-GB" sz="2400" dirty="0" smtClean="0">
                <a:latin typeface="Arial" panose="020B0604020202020204" pitchFamily="34" charset="0"/>
                <a:cs typeface="Arial" panose="020B0604020202020204" pitchFamily="34" charset="0"/>
              </a:rPr>
              <a:t> War WW1…assigned to China…fluent in Mandarin </a:t>
            </a:r>
          </a:p>
          <a:p>
            <a:endParaRPr lang="en-GB" dirty="0" smtClean="0"/>
          </a:p>
        </p:txBody>
      </p:sp>
      <p:sp>
        <p:nvSpPr>
          <p:cNvPr id="7" name="TextBox 6"/>
          <p:cNvSpPr txBox="1"/>
          <p:nvPr/>
        </p:nvSpPr>
        <p:spPr>
          <a:xfrm>
            <a:off x="7275879" y="2358742"/>
            <a:ext cx="4916121"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Rises up ranks 1930’s</a:t>
            </a:r>
            <a:r>
              <a:rPr lang="en-GB" sz="2400" dirty="0" smtClean="0">
                <a:latin typeface="Arial" panose="020B0604020202020204" pitchFamily="34" charset="0"/>
                <a:cs typeface="Arial" panose="020B0604020202020204" pitchFamily="34" charset="0"/>
              </a:rPr>
              <a:t>.</a:t>
            </a:r>
          </a:p>
          <a:p>
            <a:r>
              <a:rPr lang="en-GB" sz="2400" dirty="0" smtClean="0">
                <a:latin typeface="Arial" panose="020B0604020202020204" pitchFamily="34" charset="0"/>
                <a:cs typeface="Arial" panose="020B0604020202020204" pitchFamily="34" charset="0"/>
              </a:rPr>
              <a:t>……supporter </a:t>
            </a:r>
            <a:r>
              <a:rPr lang="en-GB" sz="2400" dirty="0">
                <a:latin typeface="Arial" panose="020B0604020202020204" pitchFamily="34" charset="0"/>
                <a:cs typeface="Arial" panose="020B0604020202020204" pitchFamily="34" charset="0"/>
              </a:rPr>
              <a:t>of New </a:t>
            </a:r>
            <a:r>
              <a:rPr lang="en-GB" sz="2400" dirty="0" smtClean="0">
                <a:latin typeface="Arial" panose="020B0604020202020204" pitchFamily="34" charset="0"/>
                <a:cs typeface="Arial" panose="020B0604020202020204" pitchFamily="34" charset="0"/>
              </a:rPr>
              <a:t>Deal</a:t>
            </a:r>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7293671" y="3412947"/>
            <a:ext cx="4898329"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Chief of staff WW2….antagonist of</a:t>
            </a:r>
          </a:p>
          <a:p>
            <a:r>
              <a:rPr lang="en-GB" sz="2400" dirty="0">
                <a:latin typeface="Arial" panose="020B0604020202020204" pitchFamily="34" charset="0"/>
                <a:cs typeface="Arial" panose="020B0604020202020204" pitchFamily="34" charset="0"/>
              </a:rPr>
              <a:t>MacArthur, supports Eisenhower</a:t>
            </a:r>
          </a:p>
        </p:txBody>
      </p:sp>
      <p:sp>
        <p:nvSpPr>
          <p:cNvPr id="9" name="TextBox 8"/>
          <p:cNvSpPr txBox="1"/>
          <p:nvPr/>
        </p:nvSpPr>
        <p:spPr>
          <a:xfrm>
            <a:off x="7228523" y="4584407"/>
            <a:ext cx="4578289"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Special Envoy China…attempt to broker peace CCP &amp; KMT</a:t>
            </a:r>
          </a:p>
        </p:txBody>
      </p:sp>
      <p:sp>
        <p:nvSpPr>
          <p:cNvPr id="10" name="TextBox 9"/>
          <p:cNvSpPr txBox="1"/>
          <p:nvPr/>
        </p:nvSpPr>
        <p:spPr>
          <a:xfrm>
            <a:off x="7130659" y="5810305"/>
            <a:ext cx="5335115"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Secretary of State…</a:t>
            </a:r>
            <a:r>
              <a:rPr lang="en-GB" sz="2400" dirty="0" err="1" smtClean="0">
                <a:latin typeface="Arial" panose="020B0604020202020204" pitchFamily="34" charset="0"/>
                <a:cs typeface="Arial" panose="020B0604020202020204" pitchFamily="34" charset="0"/>
              </a:rPr>
              <a:t>ruman</a:t>
            </a:r>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to </a:t>
            </a:r>
            <a:r>
              <a:rPr lang="en-GB" sz="2400" dirty="0" smtClean="0">
                <a:latin typeface="Arial" panose="020B0604020202020204" pitchFamily="34" charset="0"/>
                <a:cs typeface="Arial" panose="020B0604020202020204" pitchFamily="34" charset="0"/>
              </a:rPr>
              <a:t>develop</a:t>
            </a:r>
          </a:p>
          <a:p>
            <a:r>
              <a:rPr lang="en-GB" sz="2400" dirty="0" smtClean="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US </a:t>
            </a:r>
            <a:r>
              <a:rPr lang="en-GB" sz="2400" dirty="0" smtClean="0">
                <a:latin typeface="Arial" panose="020B0604020202020204" pitchFamily="34" charset="0"/>
                <a:cs typeface="Arial" panose="020B0604020202020204" pitchFamily="34" charset="0"/>
              </a:rPr>
              <a:t>European strategy</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705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2577" y="0"/>
            <a:ext cx="8911687" cy="1280890"/>
          </a:xfrm>
        </p:spPr>
        <p:txBody>
          <a:bodyPr/>
          <a:lstStyle/>
          <a:p>
            <a:pPr algn="ctr"/>
            <a:r>
              <a:rPr lang="en-GB" dirty="0" smtClean="0"/>
              <a:t>Marshall Plan 1947-1952</a:t>
            </a:r>
            <a:endParaRPr lang="en-GB" dirty="0"/>
          </a:p>
        </p:txBody>
      </p:sp>
      <p:sp>
        <p:nvSpPr>
          <p:cNvPr id="3" name="Content Placeholder 2"/>
          <p:cNvSpPr>
            <a:spLocks noGrp="1"/>
          </p:cNvSpPr>
          <p:nvPr>
            <p:ph idx="1"/>
          </p:nvPr>
        </p:nvSpPr>
        <p:spPr>
          <a:xfrm>
            <a:off x="1079770" y="738790"/>
            <a:ext cx="12354128" cy="5764277"/>
          </a:xfrm>
        </p:spPr>
        <p:txBody>
          <a:bodyPr>
            <a:noAutofit/>
          </a:bodyPr>
          <a:lstStyle/>
          <a:p>
            <a:r>
              <a:rPr lang="en-GB" sz="2400" dirty="0" smtClean="0">
                <a:latin typeface="Arial" panose="020B0604020202020204" pitchFamily="34" charset="0"/>
                <a:cs typeface="Arial" panose="020B0604020202020204" pitchFamily="34" charset="0"/>
              </a:rPr>
              <a:t>Europe to collapse to USSR unless hunger/ poverty solved</a:t>
            </a:r>
          </a:p>
          <a:p>
            <a:pPr lvl="1"/>
            <a:r>
              <a:rPr lang="en-GB" sz="2400" dirty="0">
                <a:latin typeface="Arial" panose="020B0604020202020204" pitchFamily="34" charset="0"/>
                <a:cs typeface="Arial" panose="020B0604020202020204" pitchFamily="34" charset="0"/>
              </a:rPr>
              <a:t>“natural recovery” to take up to 10 </a:t>
            </a:r>
            <a:r>
              <a:rPr lang="en-GB" sz="2400" dirty="0" smtClean="0">
                <a:latin typeface="Arial" panose="020B0604020202020204" pitchFamily="34" charset="0"/>
                <a:cs typeface="Arial" panose="020B0604020202020204" pitchFamily="34" charset="0"/>
              </a:rPr>
              <a:t>years….too late/slow</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Marshall Plan </a:t>
            </a:r>
          </a:p>
          <a:p>
            <a:pPr lvl="1"/>
            <a:r>
              <a:rPr lang="en-GB" sz="2400" dirty="0">
                <a:latin typeface="Arial" panose="020B0604020202020204" pitchFamily="34" charset="0"/>
                <a:cs typeface="Arial" panose="020B0604020202020204" pitchFamily="34" charset="0"/>
              </a:rPr>
              <a:t>185 </a:t>
            </a:r>
            <a:r>
              <a:rPr lang="en-GB" sz="2400" dirty="0" smtClean="0">
                <a:latin typeface="Arial" panose="020B0604020202020204" pitchFamily="34" charset="0"/>
                <a:cs typeface="Arial" panose="020B0604020202020204" pitchFamily="34" charset="0"/>
              </a:rPr>
              <a:t>$Bn ($2024 value)  </a:t>
            </a:r>
            <a:r>
              <a:rPr lang="en-GB" sz="2400" dirty="0">
                <a:latin typeface="Arial" panose="020B0604020202020204" pitchFamily="34" charset="0"/>
                <a:cs typeface="Arial" panose="020B0604020202020204" pitchFamily="34" charset="0"/>
              </a:rPr>
              <a:t>provided to buy US goods and food</a:t>
            </a:r>
          </a:p>
          <a:p>
            <a:pPr lvl="1"/>
            <a:r>
              <a:rPr lang="en-GB" sz="2400" dirty="0">
                <a:latin typeface="Arial" panose="020B0604020202020204" pitchFamily="34" charset="0"/>
                <a:cs typeface="Arial" panose="020B0604020202020204" pitchFamily="34" charset="0"/>
              </a:rPr>
              <a:t>Includes plan to re-industrialise Germany</a:t>
            </a:r>
          </a:p>
          <a:p>
            <a:pPr lvl="1"/>
            <a:r>
              <a:rPr lang="en-GB" sz="2400" dirty="0">
                <a:latin typeface="Arial" panose="020B0604020202020204" pitchFamily="34" charset="0"/>
                <a:cs typeface="Arial" panose="020B0604020202020204" pitchFamily="34" charset="0"/>
              </a:rPr>
              <a:t>Abolition of trade barriers across </a:t>
            </a:r>
            <a:r>
              <a:rPr lang="en-GB" sz="2400" dirty="0" smtClean="0">
                <a:latin typeface="Arial" panose="020B0604020202020204" pitchFamily="34" charset="0"/>
                <a:cs typeface="Arial" panose="020B0604020202020204" pitchFamily="34" charset="0"/>
              </a:rPr>
              <a:t>Europe</a:t>
            </a:r>
          </a:p>
          <a:p>
            <a:pPr lvl="1"/>
            <a:r>
              <a:rPr lang="en-GB" sz="2400" dirty="0" smtClean="0">
                <a:latin typeface="Arial" panose="020B0604020202020204" pitchFamily="34" charset="0"/>
                <a:cs typeface="Arial" panose="020B0604020202020204" pitchFamily="34" charset="0"/>
              </a:rPr>
              <a:t>Offered to all European countries….including USSR and Eastern Europe</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USSR response</a:t>
            </a:r>
          </a:p>
          <a:p>
            <a:pPr lvl="1"/>
            <a:r>
              <a:rPr lang="en-GB" sz="2400" dirty="0" smtClean="0">
                <a:latin typeface="Arial" panose="020B0604020202020204" pitchFamily="34" charset="0"/>
                <a:cs typeface="Arial" panose="020B0604020202020204" pitchFamily="34" charset="0"/>
              </a:rPr>
              <a:t>Rejects…capitalist trap/ but has to move beyond “looting”</a:t>
            </a:r>
          </a:p>
          <a:p>
            <a:pPr lvl="1"/>
            <a:r>
              <a:rPr lang="en-GB" sz="2400" dirty="0" smtClean="0">
                <a:latin typeface="Arial" panose="020B0604020202020204" pitchFamily="34" charset="0"/>
                <a:cs typeface="Arial" panose="020B0604020202020204" pitchFamily="34" charset="0"/>
              </a:rPr>
              <a:t>Develops alternative “</a:t>
            </a:r>
            <a:r>
              <a:rPr lang="en-GB" sz="2400" dirty="0" err="1" smtClean="0">
                <a:latin typeface="Arial" panose="020B0604020202020204" pitchFamily="34" charset="0"/>
                <a:cs typeface="Arial" panose="020B0604020202020204" pitchFamily="34" charset="0"/>
              </a:rPr>
              <a:t>Comintern</a:t>
            </a:r>
            <a:r>
              <a:rPr lang="en-GB" sz="2400" dirty="0" smtClean="0">
                <a:latin typeface="Arial" panose="020B0604020202020204" pitchFamily="34" charset="0"/>
                <a:cs typeface="Arial" panose="020B0604020202020204" pitchFamily="34" charset="0"/>
              </a:rPr>
              <a:t> Plan”</a:t>
            </a:r>
          </a:p>
        </p:txBody>
      </p:sp>
    </p:spTree>
    <p:extLst>
      <p:ext uri="{BB962C8B-B14F-4D97-AF65-F5344CB8AC3E}">
        <p14:creationId xmlns:p14="http://schemas.microsoft.com/office/powerpoint/2010/main" val="21709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2609" y="192505"/>
            <a:ext cx="8911687" cy="1280890"/>
          </a:xfrm>
        </p:spPr>
        <p:txBody>
          <a:bodyPr/>
          <a:lstStyle/>
          <a:p>
            <a:r>
              <a:rPr lang="en-GB" dirty="0" smtClean="0"/>
              <a:t>Marshall Plan sails through Congress</a:t>
            </a:r>
            <a:br>
              <a:rPr lang="en-GB" dirty="0" smtClean="0"/>
            </a:br>
            <a:r>
              <a:rPr lang="en-GB" dirty="0" smtClean="0"/>
              <a:t>….Bi Partisan Support</a:t>
            </a:r>
            <a:endParaRPr lang="en-GB" dirty="0"/>
          </a:p>
        </p:txBody>
      </p:sp>
      <p:pic>
        <p:nvPicPr>
          <p:cNvPr id="3074" name="Picture 2" descr="Minneapolis Star, November 29, 1947, Roy Justus cartoon, STEP ON IT, D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75" y="1306286"/>
            <a:ext cx="11927392" cy="5551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3786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6227" y="202607"/>
            <a:ext cx="8911687" cy="1108438"/>
          </a:xfrm>
        </p:spPr>
        <p:txBody>
          <a:bodyPr/>
          <a:lstStyle/>
          <a:p>
            <a:pPr algn="ctr"/>
            <a:r>
              <a:rPr lang="en-GB" dirty="0" smtClean="0"/>
              <a:t>An easy sell</a:t>
            </a:r>
            <a:endParaRPr lang="en-GB" dirty="0"/>
          </a:p>
        </p:txBody>
      </p:sp>
      <p:pic>
        <p:nvPicPr>
          <p:cNvPr id="4" name="Picture 3"/>
          <p:cNvPicPr>
            <a:picLocks noChangeAspect="1"/>
          </p:cNvPicPr>
          <p:nvPr/>
        </p:nvPicPr>
        <p:blipFill>
          <a:blip r:embed="rId2"/>
          <a:stretch>
            <a:fillRect/>
          </a:stretch>
        </p:blipFill>
        <p:spPr>
          <a:xfrm>
            <a:off x="216568" y="1065125"/>
            <a:ext cx="11887200" cy="5792875"/>
          </a:xfrm>
          <a:prstGeom prst="rect">
            <a:avLst/>
          </a:prstGeom>
        </p:spPr>
      </p:pic>
    </p:spTree>
    <p:extLst>
      <p:ext uri="{BB962C8B-B14F-4D97-AF65-F5344CB8AC3E}">
        <p14:creationId xmlns:p14="http://schemas.microsoft.com/office/powerpoint/2010/main" val="13476031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4014" y="155902"/>
            <a:ext cx="8911687" cy="1280890"/>
          </a:xfrm>
        </p:spPr>
        <p:txBody>
          <a:bodyPr/>
          <a:lstStyle/>
          <a:p>
            <a:r>
              <a:rPr lang="en-GB" dirty="0" smtClean="0"/>
              <a:t>Selling the plan….anti communist</a:t>
            </a:r>
            <a:endParaRPr lang="en-GB" dirty="0"/>
          </a:p>
        </p:txBody>
      </p:sp>
      <p:pic>
        <p:nvPicPr>
          <p:cNvPr id="1026" name="Picture 2" descr="Truman's Pro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546" y="739303"/>
            <a:ext cx="11808752" cy="611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57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563" y="118272"/>
            <a:ext cx="8911687" cy="621030"/>
          </a:xfrm>
        </p:spPr>
        <p:txBody>
          <a:bodyPr>
            <a:normAutofit fontScale="90000"/>
          </a:bodyPr>
          <a:lstStyle/>
          <a:p>
            <a:r>
              <a:rPr lang="en-GB" dirty="0" smtClean="0"/>
              <a:t>Marshall aid deployed across</a:t>
            </a:r>
            <a:endParaRPr lang="en-GB" dirty="0"/>
          </a:p>
        </p:txBody>
      </p:sp>
      <p:pic>
        <p:nvPicPr>
          <p:cNvPr id="4" name="Picture 3"/>
          <p:cNvPicPr>
            <a:picLocks noChangeAspect="1"/>
          </p:cNvPicPr>
          <p:nvPr/>
        </p:nvPicPr>
        <p:blipFill>
          <a:blip r:embed="rId2"/>
          <a:stretch>
            <a:fillRect/>
          </a:stretch>
        </p:blipFill>
        <p:spPr>
          <a:xfrm>
            <a:off x="153011" y="1390650"/>
            <a:ext cx="11786069" cy="5467350"/>
          </a:xfrm>
          <a:prstGeom prst="rect">
            <a:avLst/>
          </a:prstGeom>
        </p:spPr>
      </p:pic>
      <p:sp>
        <p:nvSpPr>
          <p:cNvPr id="3" name="TextBox 2"/>
          <p:cNvSpPr txBox="1"/>
          <p:nvPr/>
        </p:nvSpPr>
        <p:spPr>
          <a:xfrm>
            <a:off x="3715966" y="865762"/>
            <a:ext cx="5423088"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Marshall Plan Aid 1949-1952</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6690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831" y="215036"/>
            <a:ext cx="8911687" cy="1280890"/>
          </a:xfrm>
        </p:spPr>
        <p:txBody>
          <a:bodyPr/>
          <a:lstStyle/>
          <a:p>
            <a:r>
              <a:rPr lang="en-GB" dirty="0" smtClean="0"/>
              <a:t>Marshall Aid: Sugar for Britain</a:t>
            </a:r>
            <a:endParaRPr lang="en-GB" dirty="0"/>
          </a:p>
        </p:txBody>
      </p:sp>
      <p:pic>
        <p:nvPicPr>
          <p:cNvPr id="4098" name="Picture 2" descr="Marshall Aid Sugar Arrives in Lond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53" y="938463"/>
            <a:ext cx="11671468" cy="6013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089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5413" y="311289"/>
            <a:ext cx="10245135" cy="1280890"/>
          </a:xfrm>
        </p:spPr>
        <p:txBody>
          <a:bodyPr/>
          <a:lstStyle/>
          <a:p>
            <a:r>
              <a:rPr lang="en-GB" dirty="0" smtClean="0"/>
              <a:t>Diesel manufacturing facility: Netherlands</a:t>
            </a:r>
            <a:endParaRPr lang="en-GB" dirty="0"/>
          </a:p>
        </p:txBody>
      </p:sp>
      <p:pic>
        <p:nvPicPr>
          <p:cNvPr id="5122" name="Picture 2" descr="Marshall Plan of US aid for the reconstruction of Europe after WWII, c1948-c19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21404"/>
            <a:ext cx="12043611" cy="603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7787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421" y="0"/>
            <a:ext cx="10202897" cy="1280890"/>
          </a:xfrm>
        </p:spPr>
        <p:txBody>
          <a:bodyPr/>
          <a:lstStyle/>
          <a:p>
            <a:r>
              <a:rPr lang="en-GB" dirty="0" smtClean="0"/>
              <a:t>Mules (size issue) …and food to Greece</a:t>
            </a:r>
            <a:endParaRPr lang="en-GB" dirty="0"/>
          </a:p>
        </p:txBody>
      </p:sp>
      <p:pic>
        <p:nvPicPr>
          <p:cNvPr id="4" name="Picture 3"/>
          <p:cNvPicPr>
            <a:picLocks noChangeAspect="1"/>
          </p:cNvPicPr>
          <p:nvPr/>
        </p:nvPicPr>
        <p:blipFill>
          <a:blip r:embed="rId2"/>
          <a:stretch>
            <a:fillRect/>
          </a:stretch>
        </p:blipFill>
        <p:spPr>
          <a:xfrm>
            <a:off x="0" y="710119"/>
            <a:ext cx="12192000" cy="6037341"/>
          </a:xfrm>
          <a:prstGeom prst="rect">
            <a:avLst/>
          </a:prstGeom>
        </p:spPr>
      </p:pic>
    </p:spTree>
    <p:extLst>
      <p:ext uri="{BB962C8B-B14F-4D97-AF65-F5344CB8AC3E}">
        <p14:creationId xmlns:p14="http://schemas.microsoft.com/office/powerpoint/2010/main" val="33516999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4167" y="287226"/>
            <a:ext cx="8911687" cy="1280890"/>
          </a:xfrm>
        </p:spPr>
        <p:txBody>
          <a:bodyPr/>
          <a:lstStyle/>
          <a:p>
            <a:r>
              <a:rPr lang="en-GB" dirty="0" smtClean="0"/>
              <a:t>USA USSR Relations World War Two</a:t>
            </a:r>
            <a:endParaRPr lang="en-GB" dirty="0"/>
          </a:p>
        </p:txBody>
      </p:sp>
      <p:pic>
        <p:nvPicPr>
          <p:cNvPr id="4" name="Picture 3"/>
          <p:cNvPicPr>
            <a:picLocks noChangeAspect="1"/>
          </p:cNvPicPr>
          <p:nvPr/>
        </p:nvPicPr>
        <p:blipFill>
          <a:blip r:embed="rId2"/>
          <a:stretch>
            <a:fillRect/>
          </a:stretch>
        </p:blipFill>
        <p:spPr>
          <a:xfrm>
            <a:off x="-1" y="1884458"/>
            <a:ext cx="5390147" cy="4973541"/>
          </a:xfrm>
          <a:prstGeom prst="rect">
            <a:avLst/>
          </a:prstGeom>
        </p:spPr>
      </p:pic>
      <p:pic>
        <p:nvPicPr>
          <p:cNvPr id="5" name="Picture 4"/>
          <p:cNvPicPr>
            <a:picLocks noChangeAspect="1"/>
          </p:cNvPicPr>
          <p:nvPr/>
        </p:nvPicPr>
        <p:blipFill>
          <a:blip r:embed="rId3"/>
          <a:stretch>
            <a:fillRect/>
          </a:stretch>
        </p:blipFill>
        <p:spPr>
          <a:xfrm>
            <a:off x="5847347" y="2261937"/>
            <a:ext cx="6344653" cy="4596063"/>
          </a:xfrm>
          <a:prstGeom prst="rect">
            <a:avLst/>
          </a:prstGeom>
        </p:spPr>
      </p:pic>
      <p:sp>
        <p:nvSpPr>
          <p:cNvPr id="6" name="TextBox 5"/>
          <p:cNvSpPr txBox="1"/>
          <p:nvPr/>
        </p:nvSpPr>
        <p:spPr>
          <a:xfrm>
            <a:off x="453564" y="775505"/>
            <a:ext cx="5288627" cy="1477328"/>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Pro Russian propaganda…patriotic</a:t>
            </a:r>
          </a:p>
          <a:p>
            <a:r>
              <a:rPr lang="en-GB" sz="2400" dirty="0">
                <a:latin typeface="Arial" panose="020B0604020202020204" pitchFamily="34" charset="0"/>
                <a:cs typeface="Arial" panose="020B0604020202020204" pitchFamily="34" charset="0"/>
              </a:rPr>
              <a:t>And heroic Russian soldiers….legacy</a:t>
            </a:r>
          </a:p>
          <a:p>
            <a:r>
              <a:rPr lang="en-GB" sz="2400" dirty="0">
                <a:latin typeface="Arial" panose="020B0604020202020204" pitchFamily="34" charset="0"/>
                <a:cs typeface="Arial" panose="020B0604020202020204" pitchFamily="34" charset="0"/>
              </a:rPr>
              <a:t>Of suspicion, overcome</a:t>
            </a:r>
          </a:p>
          <a:p>
            <a:endParaRPr lang="en-GB" dirty="0"/>
          </a:p>
        </p:txBody>
      </p:sp>
      <p:sp>
        <p:nvSpPr>
          <p:cNvPr id="7" name="TextBox 6"/>
          <p:cNvSpPr txBox="1"/>
          <p:nvPr/>
        </p:nvSpPr>
        <p:spPr>
          <a:xfrm>
            <a:off x="5910440" y="989344"/>
            <a:ext cx="6132403" cy="1200329"/>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Stalin “Uncle Jo”….control of US media ..no mention Camps, </a:t>
            </a:r>
            <a:r>
              <a:rPr lang="en-GB" sz="2400" dirty="0" err="1" smtClean="0">
                <a:latin typeface="Arial" panose="020B0604020202020204" pitchFamily="34" charset="0"/>
                <a:cs typeface="Arial" panose="020B0604020202020204" pitchFamily="34" charset="0"/>
              </a:rPr>
              <a:t>Katyn</a:t>
            </a:r>
            <a:r>
              <a:rPr lang="en-GB" sz="2400" dirty="0" smtClean="0">
                <a:latin typeface="Arial" panose="020B0604020202020204" pitchFamily="34" charset="0"/>
                <a:cs typeface="Arial" panose="020B0604020202020204" pitchFamily="34" charset="0"/>
              </a:rPr>
              <a:t> Massacre 1939 ………..Times “Man of Year” 1943</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83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563" y="487923"/>
            <a:ext cx="8911687" cy="1280890"/>
          </a:xfrm>
        </p:spPr>
        <p:txBody>
          <a:bodyPr>
            <a:normAutofit fontScale="90000"/>
          </a:bodyPr>
          <a:lstStyle/>
          <a:p>
            <a:r>
              <a:rPr lang="en-GB" dirty="0" smtClean="0"/>
              <a:t>Plan included funding of anti communist propaganda &amp; Christian Democrat Parties</a:t>
            </a:r>
            <a:endParaRPr lang="en-GB" dirty="0"/>
          </a:p>
        </p:txBody>
      </p:sp>
      <p:pic>
        <p:nvPicPr>
          <p:cNvPr id="4" name="Picture 3"/>
          <p:cNvPicPr>
            <a:picLocks noChangeAspect="1"/>
          </p:cNvPicPr>
          <p:nvPr/>
        </p:nvPicPr>
        <p:blipFill>
          <a:blip r:embed="rId2"/>
          <a:stretch>
            <a:fillRect/>
          </a:stretch>
        </p:blipFill>
        <p:spPr>
          <a:xfrm>
            <a:off x="126459" y="1585608"/>
            <a:ext cx="12065541" cy="5272391"/>
          </a:xfrm>
          <a:prstGeom prst="rect">
            <a:avLst/>
          </a:prstGeom>
        </p:spPr>
      </p:pic>
    </p:spTree>
    <p:extLst>
      <p:ext uri="{BB962C8B-B14F-4D97-AF65-F5344CB8AC3E}">
        <p14:creationId xmlns:p14="http://schemas.microsoft.com/office/powerpoint/2010/main" val="6661994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3469" y="371190"/>
            <a:ext cx="8911687" cy="1280890"/>
          </a:xfrm>
        </p:spPr>
        <p:txBody>
          <a:bodyPr/>
          <a:lstStyle/>
          <a:p>
            <a:r>
              <a:rPr lang="en-GB" dirty="0" smtClean="0"/>
              <a:t>Greek anti communists propaganda</a:t>
            </a:r>
            <a:endParaRPr lang="en-GB" dirty="0"/>
          </a:p>
        </p:txBody>
      </p:sp>
      <p:pic>
        <p:nvPicPr>
          <p:cNvPr id="4" name="Picture 3"/>
          <p:cNvPicPr>
            <a:picLocks noChangeAspect="1"/>
          </p:cNvPicPr>
          <p:nvPr/>
        </p:nvPicPr>
        <p:blipFill>
          <a:blip r:embed="rId2"/>
          <a:stretch>
            <a:fillRect/>
          </a:stretch>
        </p:blipFill>
        <p:spPr>
          <a:xfrm>
            <a:off x="311285" y="1264596"/>
            <a:ext cx="11880715" cy="5428033"/>
          </a:xfrm>
          <a:prstGeom prst="rect">
            <a:avLst/>
          </a:prstGeom>
        </p:spPr>
      </p:pic>
    </p:spTree>
    <p:extLst>
      <p:ext uri="{BB962C8B-B14F-4D97-AF65-F5344CB8AC3E}">
        <p14:creationId xmlns:p14="http://schemas.microsoft.com/office/powerpoint/2010/main" val="13682237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9701" y="-94968"/>
            <a:ext cx="8911687" cy="1280890"/>
          </a:xfrm>
        </p:spPr>
        <p:txBody>
          <a:bodyPr>
            <a:normAutofit/>
          </a:bodyPr>
          <a:lstStyle/>
          <a:p>
            <a:pPr algn="ctr"/>
            <a:r>
              <a:rPr lang="en-GB" sz="3200" dirty="0" smtClean="0">
                <a:solidFill>
                  <a:schemeClr val="tx1">
                    <a:lumMod val="75000"/>
                    <a:lumOff val="25000"/>
                  </a:schemeClr>
                </a:solidFill>
                <a:latin typeface="Arial" panose="020B0604020202020204" pitchFamily="34" charset="0"/>
                <a:ea typeface="+mn-ea"/>
                <a:cs typeface="Arial" panose="020B0604020202020204" pitchFamily="34" charset="0"/>
              </a:rPr>
              <a:t>Impact of Marshall Plan</a:t>
            </a:r>
            <a:endParaRPr lang="en-GB" sz="3200" dirty="0"/>
          </a:p>
        </p:txBody>
      </p:sp>
      <p:sp>
        <p:nvSpPr>
          <p:cNvPr id="3" name="Content Placeholder 2"/>
          <p:cNvSpPr>
            <a:spLocks noGrp="1"/>
          </p:cNvSpPr>
          <p:nvPr>
            <p:ph idx="1"/>
          </p:nvPr>
        </p:nvSpPr>
        <p:spPr>
          <a:xfrm>
            <a:off x="904672" y="963551"/>
            <a:ext cx="11287328" cy="4921683"/>
          </a:xfrm>
        </p:spPr>
        <p:txBody>
          <a:bodyPr>
            <a:normAutofit fontScale="92500" lnSpcReduction="10000"/>
          </a:bodyPr>
          <a:lstStyle/>
          <a:p>
            <a:r>
              <a:rPr lang="en-GB" sz="2400" dirty="0" smtClean="0">
                <a:latin typeface="Arial" panose="020B0604020202020204" pitchFamily="34" charset="0"/>
                <a:cs typeface="Arial" panose="020B0604020202020204" pitchFamily="34" charset="0"/>
              </a:rPr>
              <a:t>Western Europe</a:t>
            </a:r>
          </a:p>
          <a:p>
            <a:pPr lvl="1"/>
            <a:r>
              <a:rPr lang="en-GB" sz="2400" dirty="0">
                <a:latin typeface="Arial" panose="020B0604020202020204" pitchFamily="34" charset="0"/>
                <a:cs typeface="Arial" panose="020B0604020202020204" pitchFamily="34" charset="0"/>
              </a:rPr>
              <a:t>Risk of starvation, hunger </a:t>
            </a:r>
            <a:r>
              <a:rPr lang="en-GB" sz="2400" dirty="0" smtClean="0">
                <a:latin typeface="Arial" panose="020B0604020202020204" pitchFamily="34" charset="0"/>
                <a:cs typeface="Arial" panose="020B0604020202020204" pitchFamily="34" charset="0"/>
              </a:rPr>
              <a:t>eliminated fast…..confidence returned</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Communists lose elections Greece &amp; </a:t>
            </a:r>
            <a:r>
              <a:rPr lang="en-GB" sz="2400" dirty="0" smtClean="0">
                <a:latin typeface="Arial" panose="020B0604020202020204" pitchFamily="34" charset="0"/>
                <a:cs typeface="Arial" panose="020B0604020202020204" pitchFamily="34" charset="0"/>
              </a:rPr>
              <a:t>Italy</a:t>
            </a:r>
          </a:p>
          <a:p>
            <a:pPr lvl="1"/>
            <a:r>
              <a:rPr lang="en-GB" sz="2400" dirty="0" smtClean="0">
                <a:latin typeface="Arial" panose="020B0604020202020204" pitchFamily="34" charset="0"/>
                <a:cs typeface="Arial" panose="020B0604020202020204" pitchFamily="34" charset="0"/>
              </a:rPr>
              <a:t>French Communists excluded from coalition </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Economies </a:t>
            </a:r>
            <a:r>
              <a:rPr lang="en-GB" sz="2400" dirty="0" smtClean="0">
                <a:latin typeface="Arial" panose="020B0604020202020204" pitchFamily="34" charset="0"/>
                <a:cs typeface="Arial" panose="020B0604020202020204" pitchFamily="34" charset="0"/>
              </a:rPr>
              <a:t>recovery accelerates.</a:t>
            </a:r>
          </a:p>
          <a:p>
            <a:pPr lvl="1"/>
            <a:endParaRPr lang="en-GB" dirty="0" smtClean="0"/>
          </a:p>
          <a:p>
            <a:r>
              <a:rPr lang="en-GB" sz="2400" dirty="0" smtClean="0">
                <a:latin typeface="Arial" panose="020B0604020202020204" pitchFamily="34" charset="0"/>
                <a:cs typeface="Arial" panose="020B0604020202020204" pitchFamily="34" charset="0"/>
              </a:rPr>
              <a:t>Eastern Europe </a:t>
            </a:r>
            <a:endParaRPr lang="en-GB" sz="2400" dirty="0">
              <a:latin typeface="Arial" panose="020B0604020202020204" pitchFamily="34" charset="0"/>
              <a:cs typeface="Arial" panose="020B0604020202020204" pitchFamily="34" charset="0"/>
            </a:endParaRPr>
          </a:p>
          <a:p>
            <a:pPr lvl="1"/>
            <a:r>
              <a:rPr lang="en-GB" sz="2400" dirty="0">
                <a:latin typeface="Arial" panose="020B0604020202020204" pitchFamily="34" charset="0"/>
                <a:cs typeface="Arial" panose="020B0604020202020204" pitchFamily="34" charset="0"/>
              </a:rPr>
              <a:t>Left </a:t>
            </a:r>
            <a:r>
              <a:rPr lang="en-GB" sz="2400" dirty="0" smtClean="0">
                <a:latin typeface="Arial" panose="020B0604020202020204" pitchFamily="34" charset="0"/>
                <a:cs typeface="Arial" panose="020B0604020202020204" pitchFamily="34" charset="0"/>
              </a:rPr>
              <a:t>behind…countries seek to join…USSR compels rejection</a:t>
            </a:r>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Czechoslovakia (last) free </a:t>
            </a:r>
            <a:r>
              <a:rPr lang="en-GB" sz="2400" dirty="0" err="1" smtClean="0">
                <a:latin typeface="Arial" panose="020B0604020202020204" pitchFamily="34" charset="0"/>
                <a:cs typeface="Arial" panose="020B0604020202020204" pitchFamily="34" charset="0"/>
              </a:rPr>
              <a:t>elelection</a:t>
            </a:r>
            <a:r>
              <a:rPr lang="en-GB" sz="2400" dirty="0" smtClean="0">
                <a:latin typeface="Arial" panose="020B0604020202020204" pitchFamily="34" charset="0"/>
                <a:cs typeface="Arial" panose="020B0604020202020204" pitchFamily="34" charset="0"/>
              </a:rPr>
              <a:t> ….attempt </a:t>
            </a:r>
            <a:r>
              <a:rPr lang="en-GB" sz="2400" dirty="0">
                <a:latin typeface="Arial" panose="020B0604020202020204" pitchFamily="34" charset="0"/>
                <a:cs typeface="Arial" panose="020B0604020202020204" pitchFamily="34" charset="0"/>
              </a:rPr>
              <a:t>to join Marshall plan</a:t>
            </a:r>
          </a:p>
          <a:p>
            <a:pPr lvl="1"/>
            <a:r>
              <a:rPr lang="en-GB" sz="2400" dirty="0">
                <a:latin typeface="Arial" panose="020B0604020202020204" pitchFamily="34" charset="0"/>
                <a:cs typeface="Arial" panose="020B0604020202020204" pitchFamily="34" charset="0"/>
              </a:rPr>
              <a:t>USSR response….coup of 1948</a:t>
            </a:r>
          </a:p>
          <a:p>
            <a:pPr lvl="1"/>
            <a:r>
              <a:rPr lang="en-GB" sz="2400" dirty="0">
                <a:latin typeface="Arial" panose="020B0604020202020204" pitchFamily="34" charset="0"/>
                <a:cs typeface="Arial" panose="020B0604020202020204" pitchFamily="34" charset="0"/>
              </a:rPr>
              <a:t>Czech leadership imprisoned or </a:t>
            </a:r>
            <a:r>
              <a:rPr lang="en-GB" sz="2400" dirty="0" smtClean="0">
                <a:latin typeface="Arial" panose="020B0604020202020204" pitchFamily="34" charset="0"/>
                <a:cs typeface="Arial" panose="020B0604020202020204" pitchFamily="34" charset="0"/>
              </a:rPr>
              <a:t>murdered</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359924" y="6034221"/>
            <a:ext cx="12188758" cy="523220"/>
          </a:xfrm>
          <a:prstGeom prst="rect">
            <a:avLst/>
          </a:prstGeom>
          <a:noFill/>
        </p:spPr>
        <p:txBody>
          <a:bodyPr wrap="square" rtlCol="0">
            <a:spAutoFit/>
          </a:bodyPr>
          <a:lstStyle/>
          <a:p>
            <a:pPr algn="ctr"/>
            <a:r>
              <a:rPr lang="en-GB" sz="2800" dirty="0" smtClean="0">
                <a:latin typeface="Arial" panose="020B0604020202020204" pitchFamily="34" charset="0"/>
                <a:cs typeface="Arial" panose="020B0604020202020204" pitchFamily="34" charset="0"/>
              </a:rPr>
              <a:t>Stalin decides on power play: force Allies to evacuate Berlin</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4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253" y="254458"/>
            <a:ext cx="8911687" cy="1280890"/>
          </a:xfrm>
        </p:spPr>
        <p:txBody>
          <a:bodyPr/>
          <a:lstStyle/>
          <a:p>
            <a:r>
              <a:rPr lang="en-GB" dirty="0" smtClean="0"/>
              <a:t>Occupied Germany 1948 and Berlin</a:t>
            </a:r>
            <a:endParaRPr lang="en-GB" dirty="0"/>
          </a:p>
        </p:txBody>
      </p:sp>
      <p:pic>
        <p:nvPicPr>
          <p:cNvPr id="4" name="Picture 3"/>
          <p:cNvPicPr>
            <a:picLocks noChangeAspect="1"/>
          </p:cNvPicPr>
          <p:nvPr/>
        </p:nvPicPr>
        <p:blipFill>
          <a:blip r:embed="rId3"/>
          <a:stretch>
            <a:fillRect/>
          </a:stretch>
        </p:blipFill>
        <p:spPr>
          <a:xfrm>
            <a:off x="0" y="1362075"/>
            <a:ext cx="7733489" cy="5495925"/>
          </a:xfrm>
          <a:prstGeom prst="rect">
            <a:avLst/>
          </a:prstGeom>
        </p:spPr>
      </p:pic>
      <p:sp>
        <p:nvSpPr>
          <p:cNvPr id="6" name="Oval 5"/>
          <p:cNvSpPr/>
          <p:nvPr/>
        </p:nvSpPr>
        <p:spPr>
          <a:xfrm>
            <a:off x="3580035" y="3385482"/>
            <a:ext cx="252664" cy="360947"/>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3249293" y="3041173"/>
            <a:ext cx="1058780" cy="400110"/>
          </a:xfrm>
          <a:prstGeom prst="rect">
            <a:avLst/>
          </a:prstGeom>
          <a:noFill/>
        </p:spPr>
        <p:txBody>
          <a:bodyPr wrap="square" rtlCol="0">
            <a:spAutoFit/>
          </a:bodyPr>
          <a:lstStyle/>
          <a:p>
            <a:r>
              <a:rPr lang="en-GB" sz="2000" u="sng" dirty="0" smtClean="0">
                <a:latin typeface="Arial" panose="020B0604020202020204" pitchFamily="34" charset="0"/>
                <a:cs typeface="Arial" panose="020B0604020202020204" pitchFamily="34" charset="0"/>
              </a:rPr>
              <a:t>B</a:t>
            </a:r>
            <a:r>
              <a:rPr lang="en-GB" sz="2000" dirty="0" smtClean="0">
                <a:latin typeface="Arial" panose="020B0604020202020204" pitchFamily="34" charset="0"/>
                <a:cs typeface="Arial" panose="020B0604020202020204" pitchFamily="34" charset="0"/>
              </a:rPr>
              <a:t>erlin</a:t>
            </a:r>
            <a:endParaRPr lang="en-GB" sz="2000" dirty="0">
              <a:latin typeface="Arial" panose="020B0604020202020204" pitchFamily="34" charset="0"/>
              <a:cs typeface="Arial" panose="020B0604020202020204" pitchFamily="34" charset="0"/>
            </a:endParaRPr>
          </a:p>
        </p:txBody>
      </p:sp>
      <p:sp>
        <p:nvSpPr>
          <p:cNvPr id="9" name="TextBox 8"/>
          <p:cNvSpPr txBox="1"/>
          <p:nvPr/>
        </p:nvSpPr>
        <p:spPr>
          <a:xfrm>
            <a:off x="2804381" y="3843193"/>
            <a:ext cx="1689886" cy="646331"/>
          </a:xfrm>
          <a:prstGeom prst="rect">
            <a:avLst/>
          </a:prstGeom>
          <a:noFill/>
        </p:spPr>
        <p:txBody>
          <a:bodyPr wrap="none" rtlCol="0">
            <a:spAutoFit/>
          </a:bodyPr>
          <a:lstStyle/>
          <a:p>
            <a:pPr algn="ctr"/>
            <a:r>
              <a:rPr lang="en-GB" b="1" dirty="0" smtClean="0"/>
              <a:t>1,500,00</a:t>
            </a:r>
          </a:p>
          <a:p>
            <a:pPr algn="ctr"/>
            <a:r>
              <a:rPr lang="en-GB" b="1" dirty="0" smtClean="0"/>
              <a:t>(unchanged)</a:t>
            </a:r>
            <a:endParaRPr lang="en-GB" b="1" dirty="0"/>
          </a:p>
        </p:txBody>
      </p:sp>
      <p:sp>
        <p:nvSpPr>
          <p:cNvPr id="10" name="TextBox 9"/>
          <p:cNvSpPr txBox="1"/>
          <p:nvPr/>
        </p:nvSpPr>
        <p:spPr>
          <a:xfrm>
            <a:off x="1070298" y="3795067"/>
            <a:ext cx="1338828" cy="646331"/>
          </a:xfrm>
          <a:prstGeom prst="rect">
            <a:avLst/>
          </a:prstGeom>
          <a:noFill/>
        </p:spPr>
        <p:txBody>
          <a:bodyPr wrap="none" rtlCol="0">
            <a:spAutoFit/>
          </a:bodyPr>
          <a:lstStyle/>
          <a:p>
            <a:r>
              <a:rPr lang="en-GB" b="1" dirty="0" smtClean="0">
                <a:latin typeface="Arial" panose="020B0604020202020204" pitchFamily="34" charset="0"/>
                <a:cs typeface="Arial" panose="020B0604020202020204" pitchFamily="34" charset="0"/>
              </a:rPr>
              <a:t>50,000</a:t>
            </a:r>
          </a:p>
          <a:p>
            <a:r>
              <a:rPr lang="en-GB" b="1" dirty="0" smtClean="0">
                <a:latin typeface="Arial" panose="020B0604020202020204" pitchFamily="34" charset="0"/>
                <a:cs typeface="Arial" panose="020B0604020202020204" pitchFamily="34" charset="0"/>
              </a:rPr>
              <a:t>Down 75%</a:t>
            </a:r>
            <a:endParaRPr lang="en-GB" b="1" dirty="0">
              <a:latin typeface="Arial" panose="020B0604020202020204" pitchFamily="34" charset="0"/>
              <a:cs typeface="Arial" panose="020B0604020202020204" pitchFamily="34" charset="0"/>
            </a:endParaRPr>
          </a:p>
        </p:txBody>
      </p:sp>
      <p:sp>
        <p:nvSpPr>
          <p:cNvPr id="11" name="TextBox 10"/>
          <p:cNvSpPr txBox="1"/>
          <p:nvPr/>
        </p:nvSpPr>
        <p:spPr>
          <a:xfrm>
            <a:off x="1759682" y="5717815"/>
            <a:ext cx="1603324" cy="646331"/>
          </a:xfrm>
          <a:prstGeom prst="rect">
            <a:avLst/>
          </a:prstGeom>
          <a:noFill/>
        </p:spPr>
        <p:txBody>
          <a:bodyPr wrap="none" rtlCol="0">
            <a:spAutoFit/>
          </a:bodyPr>
          <a:lstStyle/>
          <a:p>
            <a:r>
              <a:rPr lang="en-GB" b="1" dirty="0" smtClean="0"/>
              <a:t>200,000</a:t>
            </a:r>
          </a:p>
          <a:p>
            <a:r>
              <a:rPr lang="en-GB" b="1" dirty="0" smtClean="0"/>
              <a:t>(Down 76%))</a:t>
            </a:r>
            <a:endParaRPr lang="en-GB" b="1" dirty="0"/>
          </a:p>
        </p:txBody>
      </p:sp>
      <p:sp>
        <p:nvSpPr>
          <p:cNvPr id="12" name="TextBox 11"/>
          <p:cNvSpPr txBox="1"/>
          <p:nvPr/>
        </p:nvSpPr>
        <p:spPr>
          <a:xfrm>
            <a:off x="180474" y="4836695"/>
            <a:ext cx="1699504" cy="646331"/>
          </a:xfrm>
          <a:prstGeom prst="rect">
            <a:avLst/>
          </a:prstGeom>
          <a:noFill/>
        </p:spPr>
        <p:txBody>
          <a:bodyPr wrap="none" rtlCol="0">
            <a:spAutoFit/>
          </a:bodyPr>
          <a:lstStyle/>
          <a:p>
            <a:r>
              <a:rPr lang="en-GB" b="1" dirty="0" smtClean="0"/>
              <a:t>150,000</a:t>
            </a:r>
          </a:p>
          <a:p>
            <a:r>
              <a:rPr lang="en-GB" b="1" dirty="0" smtClean="0"/>
              <a:t>(Unchanged)</a:t>
            </a:r>
            <a:endParaRPr lang="en-GB" b="1" dirty="0"/>
          </a:p>
        </p:txBody>
      </p:sp>
      <p:sp>
        <p:nvSpPr>
          <p:cNvPr id="13" name="TextBox 12"/>
          <p:cNvSpPr txBox="1"/>
          <p:nvPr/>
        </p:nvSpPr>
        <p:spPr>
          <a:xfrm>
            <a:off x="7675123" y="1203671"/>
            <a:ext cx="4516877"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British/ US reduced armies</a:t>
            </a:r>
          </a:p>
          <a:p>
            <a:r>
              <a:rPr lang="en-GB" sz="2400" dirty="0" smtClean="0">
                <a:latin typeface="Arial" panose="020B0604020202020204" pitchFamily="34" charset="0"/>
                <a:cs typeface="Arial" panose="020B0604020202020204" pitchFamily="34" charset="0"/>
              </a:rPr>
              <a:t>…cooperation between zones</a:t>
            </a:r>
          </a:p>
          <a:p>
            <a:r>
              <a:rPr lang="en-GB" sz="2400" dirty="0" smtClean="0">
                <a:latin typeface="Arial" panose="020B0604020202020204" pitchFamily="34" charset="0"/>
                <a:cs typeface="Arial" panose="020B0604020202020204" pitchFamily="34" charset="0"/>
              </a:rPr>
              <a:t>…local gov returned</a:t>
            </a:r>
          </a:p>
          <a:p>
            <a:r>
              <a:rPr lang="en-GB" sz="2400" dirty="0" smtClean="0">
                <a:latin typeface="Arial" panose="020B0604020202020204" pitchFamily="34" charset="0"/>
                <a:cs typeface="Arial" panose="020B0604020202020204" pitchFamily="34" charset="0"/>
              </a:rPr>
              <a:t>…</a:t>
            </a:r>
            <a:r>
              <a:rPr lang="en-GB" sz="2400" dirty="0" err="1" smtClean="0">
                <a:latin typeface="Arial" panose="020B0604020202020204" pitchFamily="34" charset="0"/>
                <a:cs typeface="Arial" panose="020B0604020202020204" pitchFamily="34" charset="0"/>
              </a:rPr>
              <a:t>marshall</a:t>
            </a:r>
            <a:r>
              <a:rPr lang="en-GB" sz="2400" dirty="0" smtClean="0">
                <a:latin typeface="Arial" panose="020B0604020202020204" pitchFamily="34" charset="0"/>
                <a:cs typeface="Arial" panose="020B0604020202020204" pitchFamily="34" charset="0"/>
              </a:rPr>
              <a:t> plan begun</a:t>
            </a:r>
            <a:endParaRPr lang="en-GB" sz="2400" dirty="0">
              <a:latin typeface="Arial" panose="020B0604020202020204" pitchFamily="34" charset="0"/>
              <a:cs typeface="Arial" panose="020B0604020202020204" pitchFamily="34" charset="0"/>
            </a:endParaRPr>
          </a:p>
        </p:txBody>
      </p:sp>
      <p:sp>
        <p:nvSpPr>
          <p:cNvPr id="14" name="TextBox 13"/>
          <p:cNvSpPr txBox="1"/>
          <p:nvPr/>
        </p:nvSpPr>
        <p:spPr>
          <a:xfrm>
            <a:off x="7852697" y="3069846"/>
            <a:ext cx="4339303" cy="1569660"/>
          </a:xfrm>
          <a:prstGeom prst="rect">
            <a:avLst/>
          </a:prstGeom>
          <a:noFill/>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Russian.</a:t>
            </a:r>
          </a:p>
          <a:p>
            <a:r>
              <a:rPr lang="en-GB" dirty="0" smtClean="0"/>
              <a:t>…army control/ punishment main focus</a:t>
            </a:r>
          </a:p>
          <a:p>
            <a:r>
              <a:rPr lang="en-GB" dirty="0" smtClean="0"/>
              <a:t>…</a:t>
            </a:r>
            <a:r>
              <a:rPr lang="en-GB" dirty="0"/>
              <a:t>policy of “loot”</a:t>
            </a:r>
          </a:p>
        </p:txBody>
      </p:sp>
      <p:sp>
        <p:nvSpPr>
          <p:cNvPr id="15" name="TextBox 14"/>
          <p:cNvSpPr txBox="1"/>
          <p:nvPr/>
        </p:nvSpPr>
        <p:spPr>
          <a:xfrm>
            <a:off x="7919677" y="5065040"/>
            <a:ext cx="4272323" cy="1569660"/>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Berlin:</a:t>
            </a:r>
          </a:p>
          <a:p>
            <a:r>
              <a:rPr lang="en-GB" sz="2400" dirty="0" smtClean="0">
                <a:latin typeface="Arial" panose="020B0604020202020204" pitchFamily="34" charset="0"/>
                <a:cs typeface="Arial" panose="020B0604020202020204" pitchFamily="34" charset="0"/>
              </a:rPr>
              <a:t>US. UK/ French/ USSR zones</a:t>
            </a:r>
          </a:p>
          <a:p>
            <a:r>
              <a:rPr lang="en-GB" sz="2400" dirty="0" smtClean="0">
                <a:latin typeface="Arial" panose="020B0604020202020204" pitchFamily="34" charset="0"/>
                <a:cs typeface="Arial" panose="020B0604020202020204" pitchFamily="34" charset="0"/>
              </a:rPr>
              <a:t>Free travel within</a:t>
            </a:r>
          </a:p>
          <a:p>
            <a:r>
              <a:rPr lang="en-GB" sz="2400" dirty="0" smtClean="0">
                <a:latin typeface="Arial" panose="020B0604020202020204" pitchFamily="34" charset="0"/>
                <a:cs typeface="Arial" panose="020B0604020202020204" pitchFamily="34" charset="0"/>
              </a:rPr>
              <a:t> one highway  in/ out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499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7206" y="0"/>
            <a:ext cx="8911687" cy="1280890"/>
          </a:xfrm>
        </p:spPr>
        <p:txBody>
          <a:bodyPr/>
          <a:lstStyle/>
          <a:p>
            <a:pPr algn="ctr"/>
            <a:r>
              <a:rPr lang="en-GB" dirty="0" smtClean="0"/>
              <a:t>Berlin Blockade (April 1948-May 1949)</a:t>
            </a:r>
            <a:endParaRPr lang="en-GB" dirty="0"/>
          </a:p>
        </p:txBody>
      </p:sp>
      <p:sp>
        <p:nvSpPr>
          <p:cNvPr id="3" name="Content Placeholder 2"/>
          <p:cNvSpPr>
            <a:spLocks noGrp="1"/>
          </p:cNvSpPr>
          <p:nvPr>
            <p:ph idx="1"/>
          </p:nvPr>
        </p:nvSpPr>
        <p:spPr>
          <a:xfrm>
            <a:off x="357037" y="590829"/>
            <a:ext cx="12120664" cy="4944979"/>
          </a:xfrm>
        </p:spPr>
        <p:txBody>
          <a:bodyPr>
            <a:noAutofit/>
          </a:bodyPr>
          <a:lstStyle/>
          <a:p>
            <a:r>
              <a:rPr lang="en-GB" sz="2800" dirty="0" smtClean="0">
                <a:latin typeface="Arial" panose="020B0604020202020204" pitchFamily="34" charset="0"/>
                <a:cs typeface="Arial" panose="020B0604020202020204" pitchFamily="34" charset="0"/>
              </a:rPr>
              <a:t>Triggers</a:t>
            </a:r>
          </a:p>
          <a:p>
            <a:pPr lvl="1"/>
            <a:r>
              <a:rPr lang="en-GB" sz="2400" dirty="0" smtClean="0">
                <a:latin typeface="Arial" panose="020B0604020202020204" pitchFamily="34" charset="0"/>
                <a:cs typeface="Arial" panose="020B0604020202020204" pitchFamily="34" charset="0"/>
              </a:rPr>
              <a:t>New currency / economic recovery</a:t>
            </a:r>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Anti communist elections 1946</a:t>
            </a:r>
            <a:endParaRPr lang="en-GB" sz="24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USSR decision</a:t>
            </a:r>
          </a:p>
          <a:p>
            <a:pPr lvl="1"/>
            <a:r>
              <a:rPr lang="en-GB" sz="2400" dirty="0">
                <a:latin typeface="Arial" panose="020B0604020202020204" pitchFamily="34" charset="0"/>
                <a:cs typeface="Arial" panose="020B0604020202020204" pitchFamily="34" charset="0"/>
              </a:rPr>
              <a:t>Stalin “as goes Berlin, goes Germany, goes Europe”</a:t>
            </a:r>
          </a:p>
          <a:p>
            <a:pPr lvl="1"/>
            <a:r>
              <a:rPr lang="en-GB" sz="2400" dirty="0" smtClean="0">
                <a:latin typeface="Arial" panose="020B0604020202020204" pitchFamily="34" charset="0"/>
                <a:cs typeface="Arial" panose="020B0604020202020204" pitchFamily="34" charset="0"/>
              </a:rPr>
              <a:t>Close </a:t>
            </a:r>
            <a:r>
              <a:rPr lang="en-GB" sz="2400" dirty="0">
                <a:latin typeface="Arial" panose="020B0604020202020204" pitchFamily="34" charset="0"/>
                <a:cs typeface="Arial" panose="020B0604020202020204" pitchFamily="34" charset="0"/>
              </a:rPr>
              <a:t>Highway/ Railroads/ cut off water ..June 1948</a:t>
            </a:r>
          </a:p>
          <a:p>
            <a:pPr lvl="1"/>
            <a:endParaRPr lang="en-GB" sz="24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Allied Dilemma: </a:t>
            </a:r>
          </a:p>
          <a:p>
            <a:pPr lvl="1"/>
            <a:r>
              <a:rPr lang="en-GB" sz="2200" dirty="0" smtClean="0">
                <a:latin typeface="Arial" panose="020B0604020202020204" pitchFamily="34" charset="0"/>
                <a:cs typeface="Arial" panose="020B0604020202020204" pitchFamily="34" charset="0"/>
              </a:rPr>
              <a:t>10,000 </a:t>
            </a:r>
            <a:r>
              <a:rPr lang="en-GB" sz="2200" dirty="0">
                <a:latin typeface="Arial" panose="020B0604020202020204" pitchFamily="34" charset="0"/>
                <a:cs typeface="Arial" panose="020B0604020202020204" pitchFamily="34" charset="0"/>
              </a:rPr>
              <a:t>troops Berlin vs </a:t>
            </a:r>
            <a:r>
              <a:rPr lang="en-GB" sz="2200" dirty="0" smtClean="0">
                <a:latin typeface="Arial" panose="020B0604020202020204" pitchFamily="34" charset="0"/>
                <a:cs typeface="Arial" panose="020B0604020202020204" pitchFamily="34" charset="0"/>
              </a:rPr>
              <a:t>100,000 Russians..30 days supply of food</a:t>
            </a:r>
            <a:endParaRPr lang="en-GB" sz="22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Berlin not worth a war…options considered: attack, use atomic bomb </a:t>
            </a: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1033484" y="6227775"/>
            <a:ext cx="11281733" cy="523220"/>
          </a:xfrm>
          <a:prstGeom prst="rect">
            <a:avLst/>
          </a:prstGeom>
          <a:solidFill>
            <a:schemeClr val="bg1"/>
          </a:solidFill>
        </p:spPr>
        <p:txBody>
          <a:bodyPr wrap="square" rtlCol="0">
            <a:spAutoFit/>
          </a:bodyPr>
          <a:lstStyle/>
          <a:p>
            <a:r>
              <a:rPr lang="en-GB" sz="2800" dirty="0" smtClean="0">
                <a:latin typeface="Arial" panose="020B0604020202020204" pitchFamily="34" charset="0"/>
                <a:cs typeface="Arial" panose="020B0604020202020204" pitchFamily="34" charset="0"/>
              </a:rPr>
              <a:t>US/UK decide to feed city of 2 million by </a:t>
            </a:r>
            <a:r>
              <a:rPr lang="en-GB" sz="2800" dirty="0" err="1" smtClean="0">
                <a:latin typeface="Arial" panose="020B0604020202020204" pitchFamily="34" charset="0"/>
                <a:cs typeface="Arial" panose="020B0604020202020204" pitchFamily="34" charset="0"/>
              </a:rPr>
              <a:t>air..no</a:t>
            </a:r>
            <a:r>
              <a:rPr lang="en-GB" sz="2800" dirty="0" smtClean="0">
                <a:latin typeface="Arial" panose="020B0604020202020204" pitchFamily="34" charset="0"/>
                <a:cs typeface="Arial" panose="020B0604020202020204" pitchFamily="34" charset="0"/>
              </a:rPr>
              <a:t> matter cost, time</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94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103" y="168364"/>
            <a:ext cx="8911687" cy="1280890"/>
          </a:xfrm>
        </p:spPr>
        <p:txBody>
          <a:bodyPr/>
          <a:lstStyle/>
          <a:p>
            <a:r>
              <a:rPr lang="en-GB" dirty="0" smtClean="0"/>
              <a:t>Children watch plan arrival</a:t>
            </a:r>
            <a:endParaRPr lang="en-GB" dirty="0"/>
          </a:p>
        </p:txBody>
      </p:sp>
      <p:pic>
        <p:nvPicPr>
          <p:cNvPr id="4" name="Picture 3"/>
          <p:cNvPicPr>
            <a:picLocks noChangeAspect="1"/>
          </p:cNvPicPr>
          <p:nvPr/>
        </p:nvPicPr>
        <p:blipFill>
          <a:blip r:embed="rId2"/>
          <a:stretch>
            <a:fillRect/>
          </a:stretch>
        </p:blipFill>
        <p:spPr>
          <a:xfrm>
            <a:off x="0" y="753627"/>
            <a:ext cx="12192000" cy="6269558"/>
          </a:xfrm>
          <a:prstGeom prst="rect">
            <a:avLst/>
          </a:prstGeom>
        </p:spPr>
      </p:pic>
    </p:spTree>
    <p:extLst>
      <p:ext uri="{BB962C8B-B14F-4D97-AF65-F5344CB8AC3E}">
        <p14:creationId xmlns:p14="http://schemas.microsoft.com/office/powerpoint/2010/main" val="4485038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6989" y="239099"/>
            <a:ext cx="8911687" cy="1280890"/>
          </a:xfrm>
        </p:spPr>
        <p:txBody>
          <a:bodyPr/>
          <a:lstStyle/>
          <a:p>
            <a:r>
              <a:rPr lang="en-GB" dirty="0" smtClean="0"/>
              <a:t>Berlin survival….allotments in tramways</a:t>
            </a:r>
            <a:endParaRPr lang="en-GB" dirty="0"/>
          </a:p>
        </p:txBody>
      </p:sp>
      <p:pic>
        <p:nvPicPr>
          <p:cNvPr id="6146" name="Picture 2" descr="Berlin Allo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4875"/>
            <a:ext cx="12192000" cy="576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5920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672" y="215037"/>
            <a:ext cx="11186810" cy="1280890"/>
          </a:xfrm>
        </p:spPr>
        <p:txBody>
          <a:bodyPr>
            <a:normAutofit fontScale="90000"/>
          </a:bodyPr>
          <a:lstStyle/>
          <a:p>
            <a:r>
              <a:rPr lang="en-GB" dirty="0" smtClean="0"/>
              <a:t>Flights increase to 1,500 per day..4,500 tons of cargo……one plane every 90 seconds…great success, </a:t>
            </a:r>
            <a:endParaRPr lang="en-GB" dirty="0"/>
          </a:p>
        </p:txBody>
      </p:sp>
      <p:pic>
        <p:nvPicPr>
          <p:cNvPr id="7170" name="Picture 2" descr="Berlin Air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511" y="1383632"/>
            <a:ext cx="11979425" cy="562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9643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732" y="0"/>
            <a:ext cx="8911687" cy="1280890"/>
          </a:xfrm>
        </p:spPr>
        <p:txBody>
          <a:bodyPr/>
          <a:lstStyle/>
          <a:p>
            <a:pPr algn="ctr"/>
            <a:r>
              <a:rPr lang="en-GB" dirty="0" smtClean="0"/>
              <a:t>“Little </a:t>
            </a:r>
            <a:r>
              <a:rPr lang="en-GB" dirty="0" err="1" smtClean="0"/>
              <a:t>Vittles</a:t>
            </a:r>
            <a:r>
              <a:rPr lang="en-GB" dirty="0" smtClean="0"/>
              <a:t>”</a:t>
            </a:r>
            <a:endParaRPr lang="en-GB" dirty="0"/>
          </a:p>
        </p:txBody>
      </p:sp>
      <p:pic>
        <p:nvPicPr>
          <p:cNvPr id="9218" name="Picture 2" descr="https://upload.wikimedia.org/wikipedia/commons/d/da/Gail-halvorsen-wiggly-wi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64" y="1469357"/>
            <a:ext cx="7616825" cy="53886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37084" y="1022684"/>
            <a:ext cx="2291012"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Gail </a:t>
            </a:r>
            <a:r>
              <a:rPr lang="en-GB" sz="2400" dirty="0" err="1" smtClean="0">
                <a:latin typeface="Arial" panose="020B0604020202020204" pitchFamily="34" charset="0"/>
                <a:cs typeface="Arial" panose="020B0604020202020204" pitchFamily="34" charset="0"/>
              </a:rPr>
              <a:t>Holvorsen</a:t>
            </a:r>
            <a:r>
              <a:rPr lang="en-GB" sz="2400" dirty="0" smtClean="0">
                <a:latin typeface="Arial" panose="020B0604020202020204" pitchFamily="34" charset="0"/>
                <a:cs typeface="Arial" panose="020B0604020202020204" pitchFamily="34" charset="0"/>
              </a:rPr>
              <a:t> </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8301534" y="902369"/>
            <a:ext cx="2922595"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Hands out candy to </a:t>
            </a:r>
          </a:p>
          <a:p>
            <a:r>
              <a:rPr lang="en-GB" sz="2400" dirty="0" smtClean="0">
                <a:latin typeface="Arial" panose="020B0604020202020204" pitchFamily="34" charset="0"/>
                <a:cs typeface="Arial" panose="020B0604020202020204" pitchFamily="34" charset="0"/>
              </a:rPr>
              <a:t>German children</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8109284" y="2442411"/>
            <a:ext cx="4467890"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Children share, not grab</a:t>
            </a:r>
          </a:p>
          <a:p>
            <a:r>
              <a:rPr lang="en-GB" sz="2400" dirty="0" err="1">
                <a:latin typeface="Arial" panose="020B0604020202020204" pitchFamily="34" charset="0"/>
                <a:cs typeface="Arial" panose="020B0604020202020204" pitchFamily="34" charset="0"/>
              </a:rPr>
              <a:t>Candies..children</a:t>
            </a:r>
            <a:r>
              <a:rPr lang="en-GB" sz="2400" dirty="0">
                <a:latin typeface="Arial" panose="020B0604020202020204" pitchFamily="34" charset="0"/>
                <a:cs typeface="Arial" panose="020B0604020202020204" pitchFamily="34" charset="0"/>
              </a:rPr>
              <a:t> ask when will</a:t>
            </a:r>
          </a:p>
          <a:p>
            <a:r>
              <a:rPr lang="en-GB" sz="2400" dirty="0">
                <a:latin typeface="Arial" panose="020B0604020202020204" pitchFamily="34" charset="0"/>
                <a:cs typeface="Arial" panose="020B0604020202020204" pitchFamily="34" charset="0"/>
              </a:rPr>
              <a:t>He </a:t>
            </a:r>
            <a:r>
              <a:rPr lang="en-GB" sz="2400" dirty="0" smtClean="0">
                <a:latin typeface="Arial" panose="020B0604020202020204" pitchFamily="34" charset="0"/>
                <a:cs typeface="Arial" panose="020B0604020202020204" pitchFamily="34" charset="0"/>
              </a:rPr>
              <a:t>return…will wiggle wings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8301789" y="3789947"/>
            <a:ext cx="425789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Children send letters to USAF</a:t>
            </a:r>
          </a:p>
          <a:p>
            <a:r>
              <a:rPr lang="en-GB" sz="2400" dirty="0">
                <a:latin typeface="Arial" panose="020B0604020202020204" pitchFamily="34" charset="0"/>
                <a:cs typeface="Arial" panose="020B0604020202020204" pitchFamily="34" charset="0"/>
              </a:rPr>
              <a:t>…”Mr Wiggle Wings”</a:t>
            </a:r>
          </a:p>
        </p:txBody>
      </p:sp>
      <p:sp>
        <p:nvSpPr>
          <p:cNvPr id="8" name="TextBox 7"/>
          <p:cNvSpPr txBox="1"/>
          <p:nvPr/>
        </p:nvSpPr>
        <p:spPr>
          <a:xfrm>
            <a:off x="8157667" y="5118029"/>
            <a:ext cx="4123245" cy="1107996"/>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Publicity spread</a:t>
            </a:r>
          </a:p>
          <a:p>
            <a:endParaRPr lang="en-GB" dirty="0"/>
          </a:p>
          <a:p>
            <a:r>
              <a:rPr lang="en-GB" sz="2400" dirty="0">
                <a:latin typeface="Arial" panose="020B0604020202020204" pitchFamily="34" charset="0"/>
                <a:cs typeface="Arial" panose="020B0604020202020204" pitchFamily="34" charset="0"/>
              </a:rPr>
              <a:t>US children send candy bars</a:t>
            </a:r>
          </a:p>
        </p:txBody>
      </p:sp>
    </p:spTree>
    <p:extLst>
      <p:ext uri="{BB962C8B-B14F-4D97-AF65-F5344CB8AC3E}">
        <p14:creationId xmlns:p14="http://schemas.microsoft.com/office/powerpoint/2010/main" val="85726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564" y="254459"/>
            <a:ext cx="8911687" cy="1280890"/>
          </a:xfrm>
        </p:spPr>
        <p:txBody>
          <a:bodyPr/>
          <a:lstStyle/>
          <a:p>
            <a:pPr algn="ctr"/>
            <a:r>
              <a:rPr lang="en-GB" dirty="0" smtClean="0"/>
              <a:t>Berlin Airlift Aftermath</a:t>
            </a:r>
            <a:endParaRPr lang="en-GB" dirty="0"/>
          </a:p>
        </p:txBody>
      </p:sp>
      <p:sp>
        <p:nvSpPr>
          <p:cNvPr id="3" name="Content Placeholder 2"/>
          <p:cNvSpPr>
            <a:spLocks noGrp="1"/>
          </p:cNvSpPr>
          <p:nvPr>
            <p:ph idx="1"/>
          </p:nvPr>
        </p:nvSpPr>
        <p:spPr>
          <a:xfrm>
            <a:off x="1918004" y="992220"/>
            <a:ext cx="8915400" cy="5291847"/>
          </a:xfrm>
        </p:spPr>
        <p:txBody>
          <a:bodyPr>
            <a:normAutofit/>
          </a:bodyPr>
          <a:lstStyle/>
          <a:p>
            <a:r>
              <a:rPr lang="en-GB" sz="2400" dirty="0" smtClean="0">
                <a:latin typeface="Arial" panose="020B0604020202020204" pitchFamily="34" charset="0"/>
                <a:cs typeface="Arial" panose="020B0604020202020204" pitchFamily="34" charset="0"/>
              </a:rPr>
              <a:t>Berlin saved</a:t>
            </a:r>
          </a:p>
          <a:p>
            <a:pPr lvl="1"/>
            <a:r>
              <a:rPr lang="en-GB" sz="2400" dirty="0" smtClean="0">
                <a:latin typeface="Arial" panose="020B0604020202020204" pitchFamily="34" charset="0"/>
                <a:cs typeface="Arial" panose="020B0604020202020204" pitchFamily="34" charset="0"/>
              </a:rPr>
              <a:t>City survives…residents fed, heated, clothed</a:t>
            </a:r>
          </a:p>
          <a:p>
            <a:pPr lvl="1"/>
            <a:r>
              <a:rPr lang="en-GB" sz="2400" dirty="0" smtClean="0">
                <a:latin typeface="Arial" panose="020B0604020202020204" pitchFamily="34" charset="0"/>
                <a:cs typeface="Arial" panose="020B0604020202020204" pitchFamily="34" charset="0"/>
              </a:rPr>
              <a:t>Communists/ USSR discredited</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USSR </a:t>
            </a:r>
          </a:p>
          <a:p>
            <a:pPr lvl="1"/>
            <a:r>
              <a:rPr lang="en-GB" sz="2400" dirty="0" smtClean="0">
                <a:latin typeface="Arial" panose="020B0604020202020204" pitchFamily="34" charset="0"/>
                <a:cs typeface="Arial" panose="020B0604020202020204" pitchFamily="34" charset="0"/>
              </a:rPr>
              <a:t>Cannot risk war </a:t>
            </a:r>
          </a:p>
          <a:p>
            <a:pPr lvl="1"/>
            <a:r>
              <a:rPr lang="en-GB" sz="2400" dirty="0" smtClean="0">
                <a:latin typeface="Arial" panose="020B0604020202020204" pitchFamily="34" charset="0"/>
                <a:cs typeface="Arial" panose="020B0604020202020204" pitchFamily="34" charset="0"/>
              </a:rPr>
              <a:t>Ridicules airlift till feasibility proven</a:t>
            </a:r>
          </a:p>
          <a:p>
            <a:pPr lvl="1"/>
            <a:r>
              <a:rPr lang="en-GB" sz="2400" dirty="0" smtClean="0">
                <a:latin typeface="Arial" panose="020B0604020202020204" pitchFamily="34" charset="0"/>
                <a:cs typeface="Arial" panose="020B0604020202020204" pitchFamily="34" charset="0"/>
              </a:rPr>
              <a:t>Abandons blockade May 1949</a:t>
            </a: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Allies decide to form German government and end Occupation of American, French and British zones</a:t>
            </a:r>
          </a:p>
          <a:p>
            <a:pPr lvl="1"/>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2763297" y="6189785"/>
            <a:ext cx="8478027"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Cold War “victory” in Berlin offset by events in China</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93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638" y="202421"/>
            <a:ext cx="8911687" cy="1280890"/>
          </a:xfrm>
        </p:spPr>
        <p:txBody>
          <a:bodyPr/>
          <a:lstStyle/>
          <a:p>
            <a:pPr algn="ctr"/>
            <a:r>
              <a:rPr lang="en-GB" dirty="0" smtClean="0"/>
              <a:t>USSR Spy Ring discovered 1946</a:t>
            </a:r>
            <a:endParaRPr lang="en-GB" dirty="0"/>
          </a:p>
        </p:txBody>
      </p:sp>
      <p:sp>
        <p:nvSpPr>
          <p:cNvPr id="3" name="Content Placeholder 2"/>
          <p:cNvSpPr>
            <a:spLocks noGrp="1"/>
          </p:cNvSpPr>
          <p:nvPr>
            <p:ph idx="1"/>
          </p:nvPr>
        </p:nvSpPr>
        <p:spPr>
          <a:xfrm>
            <a:off x="5629619" y="1147162"/>
            <a:ext cx="6562381" cy="4625676"/>
          </a:xfrm>
        </p:spPr>
        <p:txBody>
          <a:bodyPr>
            <a:normAutofit lnSpcReduction="10000"/>
          </a:bodyPr>
          <a:lstStyle/>
          <a:p>
            <a:r>
              <a:rPr lang="en-GB" sz="2800" dirty="0">
                <a:latin typeface="Arial" panose="020B0604020202020204" pitchFamily="34" charset="0"/>
                <a:cs typeface="Arial" panose="020B0604020202020204" pitchFamily="34" charset="0"/>
              </a:rPr>
              <a:t>USA disbands overseas intelligence 1945</a:t>
            </a:r>
          </a:p>
          <a:p>
            <a:pPr marL="0" indent="0">
              <a:buNone/>
            </a:pPr>
            <a:r>
              <a:rPr lang="en-GB" sz="2800" dirty="0">
                <a:latin typeface="Arial" panose="020B0604020202020204" pitchFamily="34" charset="0"/>
                <a:cs typeface="Arial" panose="020B0604020202020204" pitchFamily="34" charset="0"/>
              </a:rPr>
              <a:t>   ….</a:t>
            </a:r>
            <a:r>
              <a:rPr lang="en-GB" sz="2800" dirty="0" smtClean="0">
                <a:latin typeface="Arial" panose="020B0604020202020204" pitchFamily="34" charset="0"/>
                <a:cs typeface="Arial" panose="020B0604020202020204" pitchFamily="34" charset="0"/>
              </a:rPr>
              <a:t>no network of agents within USSR</a:t>
            </a:r>
            <a:endParaRPr lang="en-GB" sz="2800" dirty="0">
              <a:latin typeface="Arial" panose="020B0604020202020204" pitchFamily="34" charset="0"/>
              <a:cs typeface="Arial" panose="020B0604020202020204" pitchFamily="34" charset="0"/>
            </a:endParaRP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Canadian/ USA team funded to decipher codes (“</a:t>
            </a:r>
            <a:r>
              <a:rPr lang="en-GB" sz="2800" dirty="0" err="1" smtClean="0">
                <a:latin typeface="Arial" panose="020B0604020202020204" pitchFamily="34" charset="0"/>
                <a:cs typeface="Arial" panose="020B0604020202020204" pitchFamily="34" charset="0"/>
              </a:rPr>
              <a:t>Venoma</a:t>
            </a:r>
            <a:r>
              <a:rPr lang="en-GB" sz="2800" dirty="0" smtClean="0">
                <a:latin typeface="Arial" panose="020B0604020202020204" pitchFamily="34" charset="0"/>
                <a:cs typeface="Arial" panose="020B0604020202020204" pitchFamily="34" charset="0"/>
              </a:rPr>
              <a:t> Project”)</a:t>
            </a:r>
          </a:p>
          <a:p>
            <a:pPr lvl="1"/>
            <a:r>
              <a:rPr lang="en-GB" sz="2800" dirty="0" smtClean="0">
                <a:latin typeface="Arial" panose="020B0604020202020204" pitchFamily="34" charset="0"/>
                <a:cs typeface="Arial" panose="020B0604020202020204" pitchFamily="34" charset="0"/>
              </a:rPr>
              <a:t>Nazi codes 1943-1945</a:t>
            </a:r>
          </a:p>
          <a:p>
            <a:pPr lvl="1"/>
            <a:r>
              <a:rPr lang="en-GB" sz="2800" dirty="0" smtClean="0">
                <a:latin typeface="Arial" panose="020B0604020202020204" pitchFamily="34" charset="0"/>
                <a:cs typeface="Arial" panose="020B0604020202020204" pitchFamily="34" charset="0"/>
              </a:rPr>
              <a:t>Intercept Soviet codes 1945-46 </a:t>
            </a:r>
          </a:p>
          <a:p>
            <a:pPr lvl="1"/>
            <a:r>
              <a:rPr lang="en-GB" sz="2800" dirty="0" smtClean="0">
                <a:latin typeface="Arial" panose="020B0604020202020204" pitchFamily="34" charset="0"/>
                <a:cs typeface="Arial" panose="020B0604020202020204" pitchFamily="34" charset="0"/>
              </a:rPr>
              <a:t>Multiple KGB Agents identified</a:t>
            </a:r>
          </a:p>
          <a:p>
            <a:endParaRPr lang="en-GB" dirty="0"/>
          </a:p>
        </p:txBody>
      </p:sp>
      <p:pic>
        <p:nvPicPr>
          <p:cNvPr id="4" name="Picture 3"/>
          <p:cNvPicPr>
            <a:picLocks noChangeAspect="1"/>
          </p:cNvPicPr>
          <p:nvPr/>
        </p:nvPicPr>
        <p:blipFill>
          <a:blip r:embed="rId2"/>
          <a:stretch>
            <a:fillRect/>
          </a:stretch>
        </p:blipFill>
        <p:spPr>
          <a:xfrm>
            <a:off x="176003" y="1188096"/>
            <a:ext cx="5442599" cy="5554494"/>
          </a:xfrm>
          <a:prstGeom prst="rect">
            <a:avLst/>
          </a:prstGeom>
        </p:spPr>
      </p:pic>
      <p:sp>
        <p:nvSpPr>
          <p:cNvPr id="5" name="TextBox 4"/>
          <p:cNvSpPr txBox="1"/>
          <p:nvPr/>
        </p:nvSpPr>
        <p:spPr>
          <a:xfrm>
            <a:off x="6354037" y="5870146"/>
            <a:ext cx="5597814"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Truman needs key speaker to pivot” US</a:t>
            </a:r>
          </a:p>
          <a:p>
            <a:r>
              <a:rPr lang="en-GB" sz="2400" dirty="0" smtClean="0">
                <a:latin typeface="Arial" panose="020B0604020202020204" pitchFamily="34" charset="0"/>
                <a:cs typeface="Arial" panose="020B0604020202020204" pitchFamily="34" charset="0"/>
              </a:rPr>
              <a:t>Policy: USSR no longer a friend</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605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6967" y="2621353"/>
            <a:ext cx="8911687" cy="1280890"/>
          </a:xfrm>
        </p:spPr>
        <p:txBody>
          <a:bodyPr/>
          <a:lstStyle/>
          <a:p>
            <a:pPr algn="ctr"/>
            <a:r>
              <a:rPr lang="en-GB" dirty="0" smtClean="0"/>
              <a:t> Trouble in China</a:t>
            </a:r>
            <a:endParaRPr lang="en-GB" dirty="0"/>
          </a:p>
        </p:txBody>
      </p:sp>
    </p:spTree>
    <p:extLst>
      <p:ext uri="{BB962C8B-B14F-4D97-AF65-F5344CB8AC3E}">
        <p14:creationId xmlns:p14="http://schemas.microsoft.com/office/powerpoint/2010/main" val="2641101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193" y="118271"/>
            <a:ext cx="8911687" cy="1280890"/>
          </a:xfrm>
        </p:spPr>
        <p:txBody>
          <a:bodyPr/>
          <a:lstStyle/>
          <a:p>
            <a:pPr algn="ctr"/>
            <a:r>
              <a:rPr lang="en-GB" dirty="0" smtClean="0"/>
              <a:t>China 1900-1937</a:t>
            </a:r>
            <a:endParaRPr lang="en-GB" dirty="0"/>
          </a:p>
        </p:txBody>
      </p:sp>
      <p:sp>
        <p:nvSpPr>
          <p:cNvPr id="3" name="Content Placeholder 2"/>
          <p:cNvSpPr>
            <a:spLocks noGrp="1"/>
          </p:cNvSpPr>
          <p:nvPr>
            <p:ph idx="1"/>
          </p:nvPr>
        </p:nvSpPr>
        <p:spPr>
          <a:xfrm>
            <a:off x="382621" y="939948"/>
            <a:ext cx="11809379" cy="5466945"/>
          </a:xfrm>
        </p:spPr>
        <p:txBody>
          <a:bodyPr>
            <a:noAutofit/>
          </a:bodyPr>
          <a:lstStyle/>
          <a:p>
            <a:r>
              <a:rPr lang="en-GB" sz="2400" dirty="0" smtClean="0">
                <a:latin typeface="Arial" panose="020B0604020202020204" pitchFamily="34" charset="0"/>
                <a:cs typeface="Arial" panose="020B0604020202020204" pitchFamily="34" charset="0"/>
              </a:rPr>
              <a:t>Collapse of Central Authority 1840-1911: “unequal treaties”</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Revolution and chaos 1911-1932</a:t>
            </a:r>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Qing </a:t>
            </a:r>
            <a:r>
              <a:rPr lang="en-GB" sz="2400" dirty="0">
                <a:latin typeface="Arial" panose="020B0604020202020204" pitchFamily="34" charset="0"/>
                <a:cs typeface="Arial" panose="020B0604020202020204" pitchFamily="34" charset="0"/>
              </a:rPr>
              <a:t>Dynasty </a:t>
            </a:r>
            <a:r>
              <a:rPr lang="en-GB" sz="2400" dirty="0" smtClean="0">
                <a:latin typeface="Arial" panose="020B0604020202020204" pitchFamily="34" charset="0"/>
                <a:cs typeface="Arial" panose="020B0604020202020204" pitchFamily="34" charset="0"/>
              </a:rPr>
              <a:t>overthrown/ Republic established</a:t>
            </a:r>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No united government :</a:t>
            </a:r>
          </a:p>
          <a:p>
            <a:pPr lvl="2"/>
            <a:r>
              <a:rPr lang="en-GB" sz="2200" dirty="0">
                <a:latin typeface="Arial" panose="020B0604020202020204" pitchFamily="34" charset="0"/>
                <a:cs typeface="Arial" panose="020B0604020202020204" pitchFamily="34" charset="0"/>
              </a:rPr>
              <a:t>National Government (Chiang Kai </a:t>
            </a:r>
            <a:r>
              <a:rPr lang="en-GB" sz="2200" dirty="0" smtClean="0">
                <a:latin typeface="Arial" panose="020B0604020202020204" pitchFamily="34" charset="0"/>
                <a:cs typeface="Arial" panose="020B0604020202020204" pitchFamily="34" charset="0"/>
              </a:rPr>
              <a:t>-</a:t>
            </a:r>
            <a:r>
              <a:rPr lang="en-GB" sz="2200" dirty="0" err="1" smtClean="0">
                <a:latin typeface="Arial" panose="020B0604020202020204" pitchFamily="34" charset="0"/>
                <a:cs typeface="Arial" panose="020B0604020202020204" pitchFamily="34" charset="0"/>
              </a:rPr>
              <a:t>Schek</a:t>
            </a:r>
            <a:r>
              <a:rPr lang="en-GB" sz="2200" dirty="0">
                <a:latin typeface="Arial" panose="020B0604020202020204" pitchFamily="34" charset="0"/>
                <a:cs typeface="Arial" panose="020B0604020202020204" pitchFamily="34" charset="0"/>
              </a:rPr>
              <a:t>): KMT</a:t>
            </a:r>
          </a:p>
          <a:p>
            <a:pPr lvl="2"/>
            <a:r>
              <a:rPr lang="en-GB" sz="2200" dirty="0">
                <a:latin typeface="Arial" panose="020B0604020202020204" pitchFamily="34" charset="0"/>
                <a:cs typeface="Arial" panose="020B0604020202020204" pitchFamily="34" charset="0"/>
              </a:rPr>
              <a:t>Communists (Mao </a:t>
            </a:r>
            <a:r>
              <a:rPr lang="en-GB" sz="2200" dirty="0" smtClean="0">
                <a:latin typeface="Arial" panose="020B0604020202020204" pitchFamily="34" charset="0"/>
                <a:cs typeface="Arial" panose="020B0604020202020204" pitchFamily="34" charset="0"/>
              </a:rPr>
              <a:t>Zedong) </a:t>
            </a:r>
            <a:r>
              <a:rPr lang="en-GB" sz="2200" dirty="0">
                <a:latin typeface="Arial" panose="020B0604020202020204" pitchFamily="34" charset="0"/>
                <a:cs typeface="Arial" panose="020B0604020202020204" pitchFamily="34" charset="0"/>
              </a:rPr>
              <a:t>: CCP</a:t>
            </a:r>
          </a:p>
          <a:p>
            <a:pPr lvl="2"/>
            <a:r>
              <a:rPr lang="en-GB" sz="2200" dirty="0">
                <a:latin typeface="Arial" panose="020B0604020202020204" pitchFamily="34" charset="0"/>
                <a:cs typeface="Arial" panose="020B0604020202020204" pitchFamily="34" charset="0"/>
              </a:rPr>
              <a:t>Multiple warlords ( and Japanese puppets)</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Japanese invasions: Manchuria 1932/  Coast </a:t>
            </a:r>
            <a:r>
              <a:rPr lang="en-GB" sz="2400" dirty="0">
                <a:latin typeface="Arial" panose="020B0604020202020204" pitchFamily="34" charset="0"/>
                <a:cs typeface="Arial" panose="020B0604020202020204" pitchFamily="34" charset="0"/>
              </a:rPr>
              <a:t>and Eastern </a:t>
            </a:r>
            <a:r>
              <a:rPr lang="en-GB" sz="2400" dirty="0" smtClean="0">
                <a:latin typeface="Arial" panose="020B0604020202020204" pitchFamily="34" charset="0"/>
                <a:cs typeface="Arial" panose="020B0604020202020204" pitchFamily="34" charset="0"/>
              </a:rPr>
              <a:t>China 1937</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KMT &amp; CCP “unite” 1937 vs Japan….distrust and duplicity continues thru war </a:t>
            </a:r>
          </a:p>
          <a:p>
            <a:pPr lvl="1"/>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12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391" y="91548"/>
            <a:ext cx="8911687" cy="832900"/>
          </a:xfrm>
        </p:spPr>
        <p:txBody>
          <a:bodyPr/>
          <a:lstStyle/>
          <a:p>
            <a:pPr algn="ctr"/>
            <a:r>
              <a:rPr lang="en-GB" dirty="0" smtClean="0"/>
              <a:t>US and China</a:t>
            </a:r>
            <a:endParaRPr lang="en-GB" dirty="0"/>
          </a:p>
        </p:txBody>
      </p:sp>
      <p:sp>
        <p:nvSpPr>
          <p:cNvPr id="3" name="Content Placeholder 2"/>
          <p:cNvSpPr>
            <a:spLocks noGrp="1"/>
          </p:cNvSpPr>
          <p:nvPr>
            <p:ph idx="1"/>
          </p:nvPr>
        </p:nvSpPr>
        <p:spPr>
          <a:xfrm>
            <a:off x="6561574" y="1799759"/>
            <a:ext cx="5498157" cy="6043193"/>
          </a:xfrm>
        </p:spPr>
        <p:txBody>
          <a:bodyPr>
            <a:noAutofit/>
          </a:bodyPr>
          <a:lstStyle/>
          <a:p>
            <a:r>
              <a:rPr lang="en-GB" sz="3200" dirty="0" smtClean="0">
                <a:latin typeface="Arial" panose="020B0604020202020204" pitchFamily="34" charset="0"/>
                <a:cs typeface="Arial" panose="020B0604020202020204" pitchFamily="34" charset="0"/>
              </a:rPr>
              <a:t>China …future for US trade</a:t>
            </a:r>
            <a:endParaRPr lang="en-GB" sz="3200" dirty="0">
              <a:latin typeface="Arial" panose="020B0604020202020204" pitchFamily="34" charset="0"/>
              <a:cs typeface="Arial" panose="020B0604020202020204" pitchFamily="34" charset="0"/>
            </a:endParaRPr>
          </a:p>
          <a:p>
            <a:pPr marL="0" indent="0">
              <a:buNone/>
            </a:pPr>
            <a:r>
              <a:rPr lang="en-GB" sz="3200" dirty="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 </a:t>
            </a:r>
          </a:p>
          <a:p>
            <a:r>
              <a:rPr lang="en-GB" sz="3200" dirty="0" smtClean="0">
                <a:latin typeface="Arial" panose="020B0604020202020204" pitchFamily="34" charset="0"/>
                <a:cs typeface="Arial" panose="020B0604020202020204" pitchFamily="34" charset="0"/>
              </a:rPr>
              <a:t>“Open  Door Policy” no one</a:t>
            </a:r>
          </a:p>
          <a:p>
            <a:pPr marL="0" indent="0">
              <a:buNone/>
            </a:pPr>
            <a:r>
              <a:rPr lang="en-GB" sz="3200" dirty="0">
                <a:latin typeface="Arial" panose="020B0604020202020204" pitchFamily="34" charset="0"/>
                <a:cs typeface="Arial" panose="020B0604020202020204" pitchFamily="34" charset="0"/>
              </a:rPr>
              <a:t> </a:t>
            </a:r>
            <a:r>
              <a:rPr lang="en-GB" sz="3200" dirty="0" smtClean="0">
                <a:latin typeface="Arial" panose="020B0604020202020204" pitchFamily="34" charset="0"/>
                <a:cs typeface="Arial" panose="020B0604020202020204" pitchFamily="34" charset="0"/>
              </a:rPr>
              <a:t>   nation to dominate</a:t>
            </a:r>
          </a:p>
          <a:p>
            <a:pPr marL="0" indent="0">
              <a:buNone/>
            </a:pPr>
            <a:endParaRPr lang="en-GB" sz="3200" dirty="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US self image “Protector” China, its markets a “prize” for its Mastery of Pacific”</a:t>
            </a:r>
          </a:p>
          <a:p>
            <a:endParaRPr lang="en-GB" sz="3200" dirty="0" smtClean="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a:p>
            <a:endParaRPr lang="en-GB" sz="3200" dirty="0" smtClean="0">
              <a:latin typeface="Arial" panose="020B0604020202020204" pitchFamily="34" charset="0"/>
              <a:cs typeface="Arial" panose="020B0604020202020204" pitchFamily="34" charset="0"/>
            </a:endParaRPr>
          </a:p>
          <a:p>
            <a:r>
              <a:rPr lang="en-GB" sz="3200" dirty="0" smtClean="0">
                <a:latin typeface="Arial" panose="020B0604020202020204" pitchFamily="34" charset="0"/>
                <a:cs typeface="Arial" panose="020B0604020202020204" pitchFamily="34" charset="0"/>
              </a:rPr>
              <a:t>Wants united, capitalist China</a:t>
            </a:r>
          </a:p>
          <a:p>
            <a:pPr lvl="1"/>
            <a:r>
              <a:rPr lang="en-GB" sz="3200" dirty="0" smtClean="0">
                <a:latin typeface="Arial" panose="020B0604020202020204" pitchFamily="34" charset="0"/>
                <a:cs typeface="Arial" panose="020B0604020202020204" pitchFamily="34" charset="0"/>
              </a:rPr>
              <a:t>Support “China” vs Japan</a:t>
            </a:r>
          </a:p>
          <a:p>
            <a:pPr lvl="1"/>
            <a:r>
              <a:rPr lang="en-GB" sz="3200" dirty="0" smtClean="0">
                <a:latin typeface="Arial" panose="020B0604020202020204" pitchFamily="34" charset="0"/>
                <a:cs typeface="Arial" panose="020B0604020202020204" pitchFamily="34" charset="0"/>
              </a:rPr>
              <a:t>Aids KMT only</a:t>
            </a:r>
          </a:p>
          <a:p>
            <a:pPr lvl="1"/>
            <a:endParaRPr lang="en-GB" sz="3200" dirty="0" smtClean="0">
              <a:latin typeface="Arial" panose="020B0604020202020204" pitchFamily="34" charset="0"/>
              <a:cs typeface="Arial" panose="020B0604020202020204" pitchFamily="34" charset="0"/>
            </a:endParaRPr>
          </a:p>
          <a:p>
            <a:pPr marL="457200" lvl="1" indent="0">
              <a:buNone/>
            </a:pPr>
            <a:r>
              <a:rPr lang="en-GB" sz="3200" dirty="0" smtClean="0">
                <a:latin typeface="Arial" panose="020B0604020202020204" pitchFamily="34" charset="0"/>
                <a:cs typeface="Arial" panose="020B0604020202020204" pitchFamily="34" charset="0"/>
              </a:rPr>
              <a:t> </a:t>
            </a:r>
          </a:p>
          <a:p>
            <a:pPr marL="0" indent="0">
              <a:buNone/>
            </a:pPr>
            <a:endParaRPr lang="en-GB" sz="3200" dirty="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36950" y="1276142"/>
            <a:ext cx="6344237" cy="5581858"/>
          </a:xfrm>
          <a:prstGeom prst="rect">
            <a:avLst/>
          </a:prstGeom>
        </p:spPr>
      </p:pic>
      <p:sp>
        <p:nvSpPr>
          <p:cNvPr id="5" name="TextBox 4"/>
          <p:cNvSpPr txBox="1"/>
          <p:nvPr/>
        </p:nvSpPr>
        <p:spPr>
          <a:xfrm>
            <a:off x="1169029" y="823323"/>
            <a:ext cx="4685898"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US self image as “honest broker”</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506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4856" y="0"/>
            <a:ext cx="8911687" cy="1280890"/>
          </a:xfrm>
        </p:spPr>
        <p:txBody>
          <a:bodyPr/>
          <a:lstStyle/>
          <a:p>
            <a:r>
              <a:rPr lang="en-GB" dirty="0" smtClean="0"/>
              <a:t>China at end of World War Two</a:t>
            </a:r>
            <a:endParaRPr lang="en-GB" dirty="0"/>
          </a:p>
        </p:txBody>
      </p:sp>
      <p:pic>
        <p:nvPicPr>
          <p:cNvPr id="1026" name="Picture 2" descr="Japanese occupation (red) of eastern China near the end of the war, and Communist bases (stri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5" y="735981"/>
            <a:ext cx="8035114" cy="6122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61506" y="991601"/>
            <a:ext cx="4030494" cy="1015663"/>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Stalemate: …Japanese control</a:t>
            </a:r>
          </a:p>
          <a:p>
            <a:r>
              <a:rPr lang="en-GB" sz="2000" dirty="0" smtClean="0">
                <a:latin typeface="Arial" panose="020B0604020202020204" pitchFamily="34" charset="0"/>
                <a:cs typeface="Arial" panose="020B0604020202020204" pitchFamily="34" charset="0"/>
              </a:rPr>
              <a:t>North  coast…1944 offensive fails</a:t>
            </a:r>
          </a:p>
          <a:p>
            <a:r>
              <a:rPr lang="en-GB" sz="2000" dirty="0" smtClean="0">
                <a:latin typeface="Arial" panose="020B0604020202020204" pitchFamily="34" charset="0"/>
                <a:cs typeface="Arial" panose="020B0604020202020204" pitchFamily="34" charset="0"/>
              </a:rPr>
              <a:t>….move troops to mainland</a:t>
            </a:r>
            <a:endParaRPr lang="en-GB" sz="2000" dirty="0">
              <a:latin typeface="Arial" panose="020B0604020202020204" pitchFamily="34" charset="0"/>
              <a:cs typeface="Arial" panose="020B0604020202020204" pitchFamily="34" charset="0"/>
            </a:endParaRPr>
          </a:p>
        </p:txBody>
      </p:sp>
      <p:sp>
        <p:nvSpPr>
          <p:cNvPr id="5" name="Oval 4"/>
          <p:cNvSpPr/>
          <p:nvPr/>
        </p:nvSpPr>
        <p:spPr>
          <a:xfrm>
            <a:off x="5370618" y="760180"/>
            <a:ext cx="2569050" cy="1459149"/>
          </a:xfrm>
          <a:prstGeom prst="ellipse">
            <a:avLst/>
          </a:prstGeom>
          <a:solidFill>
            <a:schemeClr val="accent1">
              <a:alpha val="0"/>
            </a:schemeClr>
          </a:solid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307793" y="3562479"/>
            <a:ext cx="4142481"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KMT control inland, army of 5m</a:t>
            </a:r>
          </a:p>
          <a:p>
            <a:r>
              <a:rPr lang="en-GB" sz="2000" dirty="0">
                <a:latin typeface="Arial" panose="020B0604020202020204" pitchFamily="34" charset="0"/>
                <a:cs typeface="Arial" panose="020B0604020202020204" pitchFamily="34" charset="0"/>
              </a:rPr>
              <a:t>Supplied by USA and USSR</a:t>
            </a:r>
          </a:p>
          <a:p>
            <a:r>
              <a:rPr lang="en-GB" sz="2000" dirty="0">
                <a:latin typeface="Arial" panose="020B0604020202020204" pitchFamily="34" charset="0"/>
                <a:cs typeface="Arial" panose="020B0604020202020204" pitchFamily="34" charset="0"/>
              </a:rPr>
              <a:t>Army mix of ex </a:t>
            </a:r>
            <a:r>
              <a:rPr lang="en-GB" sz="2000" dirty="0" err="1">
                <a:latin typeface="Arial" panose="020B0604020202020204" pitchFamily="34" charset="0"/>
                <a:cs typeface="Arial" panose="020B0604020202020204" pitchFamily="34" charset="0"/>
              </a:rPr>
              <a:t>warlords,conscripts</a:t>
            </a:r>
            <a:endParaRPr lang="en-GB" sz="2000" dirty="0">
              <a:latin typeface="Arial" panose="020B0604020202020204" pitchFamily="34" charset="0"/>
              <a:cs typeface="Arial" panose="020B0604020202020204" pitchFamily="34" charset="0"/>
            </a:endParaRPr>
          </a:p>
        </p:txBody>
      </p:sp>
      <p:sp>
        <p:nvSpPr>
          <p:cNvPr id="7" name="TextBox 6"/>
          <p:cNvSpPr txBox="1"/>
          <p:nvPr/>
        </p:nvSpPr>
        <p:spPr>
          <a:xfrm>
            <a:off x="8296372" y="4712934"/>
            <a:ext cx="4269310" cy="70788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CCP control mountains, countryside</a:t>
            </a:r>
          </a:p>
          <a:p>
            <a:r>
              <a:rPr lang="en-GB" sz="2000" dirty="0">
                <a:latin typeface="Arial" panose="020B0604020202020204" pitchFamily="34" charset="0"/>
                <a:cs typeface="Arial" panose="020B0604020202020204" pitchFamily="34" charset="0"/>
              </a:rPr>
              <a:t>Army 1m but highly motivated</a:t>
            </a:r>
          </a:p>
        </p:txBody>
      </p:sp>
      <p:sp>
        <p:nvSpPr>
          <p:cNvPr id="8" name="TextBox 7"/>
          <p:cNvSpPr txBox="1"/>
          <p:nvPr/>
        </p:nvSpPr>
        <p:spPr>
          <a:xfrm>
            <a:off x="8385717" y="5614439"/>
            <a:ext cx="3972562"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USSR invades North, Japanese</a:t>
            </a:r>
          </a:p>
          <a:p>
            <a:r>
              <a:rPr lang="en-GB" sz="2000" dirty="0">
                <a:latin typeface="Arial" panose="020B0604020202020204" pitchFamily="34" charset="0"/>
                <a:cs typeface="Arial" panose="020B0604020202020204" pitchFamily="34" charset="0"/>
              </a:rPr>
              <a:t>Army of 600K surrender to USSR</a:t>
            </a:r>
          </a:p>
          <a:p>
            <a:r>
              <a:rPr lang="en-GB" sz="2000" dirty="0">
                <a:latin typeface="Arial" panose="020B0604020202020204" pitchFamily="34" charset="0"/>
                <a:cs typeface="Arial" panose="020B0604020202020204" pitchFamily="34" charset="0"/>
              </a:rPr>
              <a:t>gives arms to CCP</a:t>
            </a:r>
          </a:p>
        </p:txBody>
      </p:sp>
      <p:sp>
        <p:nvSpPr>
          <p:cNvPr id="9" name="TextBox 8"/>
          <p:cNvSpPr txBox="1"/>
          <p:nvPr/>
        </p:nvSpPr>
        <p:spPr>
          <a:xfrm>
            <a:off x="8283528" y="2246768"/>
            <a:ext cx="4402167"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USA delivers aid to KMT, via Burma</a:t>
            </a:r>
          </a:p>
          <a:p>
            <a:r>
              <a:rPr lang="en-GB" sz="2000" dirty="0">
                <a:latin typeface="Arial" panose="020B0604020202020204" pitchFamily="34" charset="0"/>
                <a:cs typeface="Arial" panose="020B0604020202020204" pitchFamily="34" charset="0"/>
              </a:rPr>
              <a:t>…throughout war…USSR no support</a:t>
            </a:r>
          </a:p>
          <a:p>
            <a:r>
              <a:rPr lang="en-GB" sz="2000" dirty="0">
                <a:latin typeface="Arial" panose="020B0604020202020204" pitchFamily="34" charset="0"/>
                <a:cs typeface="Arial" panose="020B0604020202020204" pitchFamily="34" charset="0"/>
              </a:rPr>
              <a:t>…treaty with Japan</a:t>
            </a:r>
          </a:p>
        </p:txBody>
      </p:sp>
    </p:spTree>
    <p:extLst>
      <p:ext uri="{BB962C8B-B14F-4D97-AF65-F5344CB8AC3E}">
        <p14:creationId xmlns:p14="http://schemas.microsoft.com/office/powerpoint/2010/main" val="29798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688" y="-1"/>
            <a:ext cx="11846312" cy="1583473"/>
          </a:xfrm>
        </p:spPr>
        <p:txBody>
          <a:bodyPr>
            <a:normAutofit fontScale="90000"/>
          </a:bodyPr>
          <a:lstStyle/>
          <a:p>
            <a:r>
              <a:rPr lang="en-GB" dirty="0" smtClean="0"/>
              <a:t>China 1945: US/ UK recognise Chiang Kai -Shek </a:t>
            </a:r>
            <a:br>
              <a:rPr lang="en-GB" dirty="0" smtClean="0"/>
            </a:br>
            <a:r>
              <a:rPr lang="en-GB" dirty="0" smtClean="0"/>
              <a:t>….…China seat on UN Security Council</a:t>
            </a:r>
            <a:br>
              <a:rPr lang="en-GB" dirty="0" smtClean="0"/>
            </a:br>
            <a:r>
              <a:rPr lang="en-GB" dirty="0" smtClean="0"/>
              <a:t>…….US view: “China saved”</a:t>
            </a:r>
            <a:br>
              <a:rPr lang="en-GB" dirty="0" smtClean="0"/>
            </a:br>
            <a:r>
              <a:rPr lang="en-GB" dirty="0"/>
              <a:t> </a:t>
            </a:r>
          </a:p>
        </p:txBody>
      </p:sp>
      <p:pic>
        <p:nvPicPr>
          <p:cNvPr id="4" name="Picture 3"/>
          <p:cNvPicPr>
            <a:picLocks noChangeAspect="1"/>
          </p:cNvPicPr>
          <p:nvPr/>
        </p:nvPicPr>
        <p:blipFill>
          <a:blip r:embed="rId2"/>
          <a:stretch>
            <a:fillRect/>
          </a:stretch>
        </p:blipFill>
        <p:spPr>
          <a:xfrm>
            <a:off x="211779" y="1692613"/>
            <a:ext cx="11980221" cy="5165387"/>
          </a:xfrm>
          <a:prstGeom prst="rect">
            <a:avLst/>
          </a:prstGeom>
        </p:spPr>
      </p:pic>
    </p:spTree>
    <p:extLst>
      <p:ext uri="{BB962C8B-B14F-4D97-AF65-F5344CB8AC3E}">
        <p14:creationId xmlns:p14="http://schemas.microsoft.com/office/powerpoint/2010/main" val="36272963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653" y="-89568"/>
            <a:ext cx="8911687" cy="814398"/>
          </a:xfrm>
        </p:spPr>
        <p:txBody>
          <a:bodyPr/>
          <a:lstStyle/>
          <a:p>
            <a:pPr algn="ctr"/>
            <a:r>
              <a:rPr lang="en-GB" dirty="0" smtClean="0"/>
              <a:t>China 1945</a:t>
            </a:r>
            <a:endParaRPr lang="en-GB" dirty="0"/>
          </a:p>
        </p:txBody>
      </p:sp>
      <p:sp>
        <p:nvSpPr>
          <p:cNvPr id="3" name="Content Placeholder 2"/>
          <p:cNvSpPr>
            <a:spLocks noGrp="1"/>
          </p:cNvSpPr>
          <p:nvPr>
            <p:ph idx="1"/>
          </p:nvPr>
        </p:nvSpPr>
        <p:spPr>
          <a:xfrm>
            <a:off x="771182" y="914401"/>
            <a:ext cx="11517462" cy="5073804"/>
          </a:xfrm>
        </p:spPr>
        <p:txBody>
          <a:bodyPr>
            <a:normAutofit/>
          </a:bodyPr>
          <a:lstStyle/>
          <a:p>
            <a:r>
              <a:rPr lang="en-GB" sz="2600" dirty="0" smtClean="0">
                <a:latin typeface="Arial" panose="020B0604020202020204" pitchFamily="34" charset="0"/>
                <a:cs typeface="Arial" panose="020B0604020202020204" pitchFamily="34" charset="0"/>
              </a:rPr>
              <a:t>Widespread devastation…18 million deaths, starvation: </a:t>
            </a:r>
          </a:p>
          <a:p>
            <a:endParaRPr lang="en-GB" sz="2600" dirty="0" smtClean="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US sends 50,000 army to support KMT/ repatriate Japanese prisoners</a:t>
            </a:r>
          </a:p>
          <a:p>
            <a:pPr lvl="1"/>
            <a:endParaRPr lang="en-GB" sz="2600" dirty="0" smtClean="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Civil war resumes fight to control land abandoned by Japan</a:t>
            </a:r>
          </a:p>
          <a:p>
            <a:endParaRPr lang="en-GB" sz="2600" dirty="0" smtClean="0">
              <a:latin typeface="Arial" panose="020B0604020202020204" pitchFamily="34" charset="0"/>
              <a:cs typeface="Arial" panose="020B0604020202020204" pitchFamily="34" charset="0"/>
            </a:endParaRPr>
          </a:p>
          <a:p>
            <a:r>
              <a:rPr lang="en-GB" sz="2600" dirty="0" smtClean="0">
                <a:latin typeface="Arial" panose="020B0604020202020204" pitchFamily="34" charset="0"/>
                <a:cs typeface="Arial" panose="020B0604020202020204" pitchFamily="34" charset="0"/>
              </a:rPr>
              <a:t>Government unstable, unpopular</a:t>
            </a:r>
          </a:p>
          <a:p>
            <a:pPr lvl="1"/>
            <a:r>
              <a:rPr lang="en-GB" sz="2600" dirty="0" err="1" smtClean="0">
                <a:latin typeface="Arial" panose="020B0604020202020204" pitchFamily="34" charset="0"/>
                <a:cs typeface="Arial" panose="020B0604020202020204" pitchFamily="34" charset="0"/>
              </a:rPr>
              <a:t>Chaing</a:t>
            </a:r>
            <a:r>
              <a:rPr lang="en-GB" sz="2600" dirty="0" smtClean="0">
                <a:latin typeface="Arial" panose="020B0604020202020204" pitchFamily="34" charset="0"/>
                <a:cs typeface="Arial" panose="020B0604020202020204" pitchFamily="34" charset="0"/>
              </a:rPr>
              <a:t> Kai- Shek not seen as “victor”…war won by USA and USSR</a:t>
            </a:r>
          </a:p>
          <a:p>
            <a:pPr lvl="1"/>
            <a:r>
              <a:rPr lang="en-GB" sz="2600" dirty="0" smtClean="0">
                <a:latin typeface="Arial" panose="020B0604020202020204" pitchFamily="34" charset="0"/>
                <a:cs typeface="Arial" panose="020B0604020202020204" pitchFamily="34" charset="0"/>
              </a:rPr>
              <a:t>Rampant corruption “Cash my Check)…deals with ex warlords</a:t>
            </a:r>
          </a:p>
          <a:p>
            <a:endParaRPr lang="en-GB" sz="2600" dirty="0" smtClean="0">
              <a:latin typeface="Arial" panose="020B0604020202020204" pitchFamily="34" charset="0"/>
              <a:cs typeface="Arial" panose="020B0604020202020204" pitchFamily="34" charset="0"/>
            </a:endParaRPr>
          </a:p>
          <a:p>
            <a:pPr marL="457200" lvl="1" indent="0">
              <a:buNone/>
            </a:pPr>
            <a:endParaRPr lang="en-GB" sz="2400" dirty="0" smtClean="0">
              <a:latin typeface="Arial" panose="020B0604020202020204" pitchFamily="34" charset="0"/>
              <a:cs typeface="Arial" panose="020B0604020202020204" pitchFamily="34" charset="0"/>
            </a:endParaRPr>
          </a:p>
          <a:p>
            <a:endParaRPr lang="en-GB" dirty="0"/>
          </a:p>
          <a:p>
            <a:endParaRPr lang="en-GB" dirty="0"/>
          </a:p>
        </p:txBody>
      </p:sp>
      <p:sp>
        <p:nvSpPr>
          <p:cNvPr id="4" name="TextBox 3"/>
          <p:cNvSpPr txBox="1"/>
          <p:nvPr/>
        </p:nvSpPr>
        <p:spPr>
          <a:xfrm>
            <a:off x="416597" y="6110868"/>
            <a:ext cx="12456680"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FDR/ Truman sends Sec of </a:t>
            </a:r>
            <a:r>
              <a:rPr lang="en-GB" sz="2800" dirty="0" err="1" smtClean="0">
                <a:latin typeface="Arial" panose="020B0604020202020204" pitchFamily="34" charset="0"/>
                <a:cs typeface="Arial" panose="020B0604020202020204" pitchFamily="34" charset="0"/>
              </a:rPr>
              <a:t>Defense</a:t>
            </a:r>
            <a:r>
              <a:rPr lang="en-GB" sz="2800" dirty="0" smtClean="0">
                <a:latin typeface="Arial" panose="020B0604020202020204" pitchFamily="34" charset="0"/>
                <a:cs typeface="Arial" panose="020B0604020202020204" pitchFamily="34" charset="0"/>
              </a:rPr>
              <a:t> Marshall to establish “Unity Government</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92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319" y="201313"/>
            <a:ext cx="8911687" cy="1280890"/>
          </a:xfrm>
        </p:spPr>
        <p:txBody>
          <a:bodyPr/>
          <a:lstStyle/>
          <a:p>
            <a:pPr algn="ctr"/>
            <a:r>
              <a:rPr lang="en-GB" dirty="0" smtClean="0"/>
              <a:t>Peace Conference 1945</a:t>
            </a:r>
            <a:endParaRPr lang="en-GB" dirty="0"/>
          </a:p>
        </p:txBody>
      </p:sp>
      <p:pic>
        <p:nvPicPr>
          <p:cNvPr id="4" name="Picture 3"/>
          <p:cNvPicPr>
            <a:picLocks noChangeAspect="1"/>
          </p:cNvPicPr>
          <p:nvPr/>
        </p:nvPicPr>
        <p:blipFill>
          <a:blip r:embed="rId2"/>
          <a:stretch>
            <a:fillRect/>
          </a:stretch>
        </p:blipFill>
        <p:spPr>
          <a:xfrm>
            <a:off x="0" y="1315845"/>
            <a:ext cx="7872761" cy="5642516"/>
          </a:xfrm>
          <a:prstGeom prst="rect">
            <a:avLst/>
          </a:prstGeom>
        </p:spPr>
      </p:pic>
      <p:sp>
        <p:nvSpPr>
          <p:cNvPr id="5" name="TextBox 4"/>
          <p:cNvSpPr txBox="1"/>
          <p:nvPr/>
        </p:nvSpPr>
        <p:spPr>
          <a:xfrm>
            <a:off x="1938888" y="776552"/>
            <a:ext cx="184731" cy="461665"/>
          </a:xfrm>
          <a:prstGeom prst="rect">
            <a:avLst/>
          </a:prstGeom>
          <a:noFill/>
        </p:spPr>
        <p:txBody>
          <a:bodyPr wrap="none" rtlCol="0">
            <a:spAutoFit/>
          </a:bodyPr>
          <a:lstStyle/>
          <a:p>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8002062" y="1183217"/>
            <a:ext cx="4189937"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Marshall seeks</a:t>
            </a:r>
          </a:p>
          <a:p>
            <a:r>
              <a:rPr lang="en-GB" sz="2400" dirty="0" err="1">
                <a:latin typeface="Arial" panose="020B0604020202020204" pitchFamily="34" charset="0"/>
                <a:cs typeface="Arial" panose="020B0604020202020204" pitchFamily="34" charset="0"/>
              </a:rPr>
              <a:t>Chaing</a:t>
            </a:r>
            <a:r>
              <a:rPr lang="en-GB" sz="2400" dirty="0">
                <a:latin typeface="Arial" panose="020B0604020202020204" pitchFamily="34" charset="0"/>
                <a:cs typeface="Arial" panose="020B0604020202020204" pitchFamily="34" charset="0"/>
              </a:rPr>
              <a:t> Agreements</a:t>
            </a:r>
          </a:p>
          <a:p>
            <a:r>
              <a:rPr lang="en-GB" sz="2400" dirty="0">
                <a:latin typeface="Arial" panose="020B0604020202020204" pitchFamily="34" charset="0"/>
                <a:cs typeface="Arial" panose="020B0604020202020204" pitchFamily="34" charset="0"/>
              </a:rPr>
              <a:t>…land reforms</a:t>
            </a:r>
          </a:p>
          <a:p>
            <a:r>
              <a:rPr lang="en-GB" sz="2400" dirty="0">
                <a:latin typeface="Arial" panose="020B0604020202020204" pitchFamily="34" charset="0"/>
                <a:cs typeface="Arial" panose="020B0604020202020204" pitchFamily="34" charset="0"/>
              </a:rPr>
              <a:t>…free elections</a:t>
            </a:r>
          </a:p>
          <a:p>
            <a:r>
              <a:rPr lang="en-GB" sz="2400" dirty="0">
                <a:latin typeface="Arial" panose="020B0604020202020204" pitchFamily="34" charset="0"/>
                <a:cs typeface="Arial" panose="020B0604020202020204" pitchFamily="34" charset="0"/>
              </a:rPr>
              <a:t>…coalition government</a:t>
            </a:r>
            <a:r>
              <a:rPr lang="en-GB" dirty="0" smtClean="0"/>
              <a:t>”..</a:t>
            </a:r>
          </a:p>
        </p:txBody>
      </p:sp>
      <p:sp>
        <p:nvSpPr>
          <p:cNvPr id="3" name="TextBox 2"/>
          <p:cNvSpPr txBox="1"/>
          <p:nvPr/>
        </p:nvSpPr>
        <p:spPr>
          <a:xfrm>
            <a:off x="1538868" y="802889"/>
            <a:ext cx="2667718"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Chiang Kai - Shek</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5921298" y="847494"/>
            <a:ext cx="1914307"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Mao Zedong</a:t>
            </a:r>
          </a:p>
        </p:txBody>
      </p:sp>
      <p:sp>
        <p:nvSpPr>
          <p:cNvPr id="10" name="TextBox 9"/>
          <p:cNvSpPr txBox="1"/>
          <p:nvPr/>
        </p:nvSpPr>
        <p:spPr>
          <a:xfrm>
            <a:off x="9188604" y="3289612"/>
            <a:ext cx="184731" cy="369332"/>
          </a:xfrm>
          <a:prstGeom prst="rect">
            <a:avLst/>
          </a:prstGeom>
          <a:noFill/>
        </p:spPr>
        <p:txBody>
          <a:bodyPr wrap="none" rtlCol="0">
            <a:spAutoFit/>
          </a:bodyPr>
          <a:lstStyle/>
          <a:p>
            <a:endParaRPr lang="en-GB" dirty="0"/>
          </a:p>
        </p:txBody>
      </p:sp>
      <p:sp>
        <p:nvSpPr>
          <p:cNvPr id="11" name="TextBox 10"/>
          <p:cNvSpPr txBox="1"/>
          <p:nvPr/>
        </p:nvSpPr>
        <p:spPr>
          <a:xfrm>
            <a:off x="9065941" y="4460488"/>
            <a:ext cx="184731" cy="369332"/>
          </a:xfrm>
          <a:prstGeom prst="rect">
            <a:avLst/>
          </a:prstGeom>
          <a:noFill/>
        </p:spPr>
        <p:txBody>
          <a:bodyPr wrap="none" rtlCol="0">
            <a:spAutoFit/>
          </a:bodyPr>
          <a:lstStyle/>
          <a:p>
            <a:endParaRPr lang="en-GB" dirty="0"/>
          </a:p>
        </p:txBody>
      </p:sp>
      <p:sp>
        <p:nvSpPr>
          <p:cNvPr id="12" name="TextBox 11"/>
          <p:cNvSpPr txBox="1"/>
          <p:nvPr/>
        </p:nvSpPr>
        <p:spPr>
          <a:xfrm>
            <a:off x="8296507" y="5564459"/>
            <a:ext cx="267233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Civil War resumes</a:t>
            </a:r>
            <a:endParaRPr lang="en-GB" sz="2400" dirty="0">
              <a:latin typeface="Arial" panose="020B0604020202020204" pitchFamily="34" charset="0"/>
              <a:cs typeface="Arial" panose="020B0604020202020204" pitchFamily="34" charset="0"/>
            </a:endParaRPr>
          </a:p>
        </p:txBody>
      </p:sp>
      <p:sp>
        <p:nvSpPr>
          <p:cNvPr id="13" name="TextBox 12"/>
          <p:cNvSpPr txBox="1"/>
          <p:nvPr/>
        </p:nvSpPr>
        <p:spPr>
          <a:xfrm>
            <a:off x="7995426" y="3646448"/>
            <a:ext cx="4282068" cy="1569660"/>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Marshall loses faith </a:t>
            </a:r>
            <a:r>
              <a:rPr lang="en-GB" sz="2400" dirty="0" smtClean="0">
                <a:latin typeface="Arial" panose="020B0604020202020204" pitchFamily="34" charset="0"/>
                <a:cs typeface="Arial" panose="020B0604020202020204" pitchFamily="34" charset="0"/>
              </a:rPr>
              <a:t>In </a:t>
            </a:r>
            <a:r>
              <a:rPr lang="en-GB" sz="2400" dirty="0" err="1">
                <a:latin typeface="Arial" panose="020B0604020202020204" pitchFamily="34" charset="0"/>
                <a:cs typeface="Arial" panose="020B0604020202020204" pitchFamily="34" charset="0"/>
              </a:rPr>
              <a:t>Chaing</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cuts US aid/ withdraws army</a:t>
            </a:r>
          </a:p>
          <a:p>
            <a:r>
              <a:rPr lang="en-GB" sz="2400" dirty="0">
                <a:latin typeface="Arial" panose="020B0604020202020204" pitchFamily="34" charset="0"/>
                <a:cs typeface="Arial" panose="020B0604020202020204" pitchFamily="34" charset="0"/>
              </a:rPr>
              <a:t>….no </a:t>
            </a:r>
            <a:r>
              <a:rPr lang="en-GB" sz="2400" dirty="0" smtClean="0">
                <a:latin typeface="Arial" panose="020B0604020202020204" pitchFamily="34" charset="0"/>
                <a:cs typeface="Arial" panose="020B0604020202020204" pitchFamily="34" charset="0"/>
              </a:rPr>
              <a:t>progress Mao (USSR</a:t>
            </a:r>
          </a:p>
          <a:p>
            <a:r>
              <a:rPr lang="en-GB" sz="2400" dirty="0" smtClean="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6977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5923" y="137727"/>
            <a:ext cx="8911687" cy="562664"/>
          </a:xfrm>
        </p:spPr>
        <p:txBody>
          <a:bodyPr>
            <a:normAutofit fontScale="90000"/>
          </a:bodyPr>
          <a:lstStyle/>
          <a:p>
            <a:pPr algn="ctr"/>
            <a:r>
              <a:rPr lang="en-GB" dirty="0" smtClean="0"/>
              <a:t>Chinese Civil War 1945-1949</a:t>
            </a:r>
            <a:endParaRPr lang="en-GB" dirty="0"/>
          </a:p>
        </p:txBody>
      </p:sp>
      <p:sp>
        <p:nvSpPr>
          <p:cNvPr id="3" name="Content Placeholder 2"/>
          <p:cNvSpPr>
            <a:spLocks noGrp="1"/>
          </p:cNvSpPr>
          <p:nvPr>
            <p:ph idx="1"/>
          </p:nvPr>
        </p:nvSpPr>
        <p:spPr>
          <a:xfrm>
            <a:off x="704399" y="614168"/>
            <a:ext cx="11487601" cy="5340584"/>
          </a:xfrm>
        </p:spPr>
        <p:txBody>
          <a:bodyPr>
            <a:normAutofit fontScale="85000" lnSpcReduction="20000"/>
          </a:bodyPr>
          <a:lstStyle/>
          <a:p>
            <a:r>
              <a:rPr lang="en-GB" sz="2800" dirty="0" smtClean="0">
                <a:latin typeface="Arial" panose="020B0604020202020204" pitchFamily="34" charset="0"/>
                <a:cs typeface="Arial" panose="020B0604020202020204" pitchFamily="34" charset="0"/>
              </a:rPr>
              <a:t>KMT and CCP rush to occupy land occupied by Japanese</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USSR support Mao Zedong/ US reduces aid to </a:t>
            </a:r>
            <a:r>
              <a:rPr lang="en-GB" sz="2800" dirty="0" err="1" smtClean="0">
                <a:latin typeface="Arial" panose="020B0604020202020204" pitchFamily="34" charset="0"/>
                <a:cs typeface="Arial" panose="020B0604020202020204" pitchFamily="34" charset="0"/>
              </a:rPr>
              <a:t>Chaing</a:t>
            </a: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Nationalist support (KMT) collapses</a:t>
            </a:r>
          </a:p>
          <a:p>
            <a:pPr lvl="1"/>
            <a:r>
              <a:rPr lang="en-GB" sz="2400" dirty="0">
                <a:latin typeface="Arial" panose="020B0604020202020204" pitchFamily="34" charset="0"/>
                <a:cs typeface="Arial" panose="020B0604020202020204" pitchFamily="34" charset="0"/>
              </a:rPr>
              <a:t>Inflation/ Corruption</a:t>
            </a:r>
          </a:p>
          <a:p>
            <a:pPr lvl="1"/>
            <a:r>
              <a:rPr lang="en-GB" sz="2400" dirty="0">
                <a:latin typeface="Arial" panose="020B0604020202020204" pitchFamily="34" charset="0"/>
                <a:cs typeface="Arial" panose="020B0604020202020204" pitchFamily="34" charset="0"/>
              </a:rPr>
              <a:t>Desertion…army reduced to 1m by 1949</a:t>
            </a:r>
          </a:p>
          <a:p>
            <a:pPr lvl="1"/>
            <a:endParaRPr lang="en-GB" sz="26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CCP rises in popularity and power</a:t>
            </a:r>
          </a:p>
          <a:p>
            <a:pPr lvl="1"/>
            <a:r>
              <a:rPr lang="en-GB" sz="2400" dirty="0" smtClean="0">
                <a:latin typeface="Arial" panose="020B0604020202020204" pitchFamily="34" charset="0"/>
                <a:cs typeface="Arial" panose="020B0604020202020204" pitchFamily="34" charset="0"/>
              </a:rPr>
              <a:t>Gains support of peasants: Land reform (80% of Chinese peasants)</a:t>
            </a:r>
          </a:p>
          <a:p>
            <a:pPr lvl="1"/>
            <a:r>
              <a:rPr lang="en-GB" sz="2400" dirty="0" smtClean="0">
                <a:latin typeface="Arial" panose="020B0604020202020204" pitchFamily="34" charset="0"/>
                <a:cs typeface="Arial" panose="020B0604020202020204" pitchFamily="34" charset="0"/>
              </a:rPr>
              <a:t>Army grows to 5m plus </a:t>
            </a:r>
          </a:p>
          <a:p>
            <a:pPr lvl="1"/>
            <a:endParaRPr lang="en-GB" sz="24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KMT defeated by 1949, retreat to Taiwan…protected by US fleet</a:t>
            </a:r>
          </a:p>
          <a:p>
            <a:pPr marL="0" indent="0">
              <a:buNone/>
            </a:pPr>
            <a:endParaRPr lang="en-GB" dirty="0" smtClean="0"/>
          </a:p>
        </p:txBody>
      </p:sp>
      <p:sp>
        <p:nvSpPr>
          <p:cNvPr id="5" name="TextBox 4"/>
          <p:cNvSpPr txBox="1"/>
          <p:nvPr/>
        </p:nvSpPr>
        <p:spPr>
          <a:xfrm>
            <a:off x="1828800" y="6027003"/>
            <a:ext cx="7944611"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Truman blamed for “losing China”…“soft on communism”</a:t>
            </a:r>
          </a:p>
          <a:p>
            <a:r>
              <a:rPr lang="en-GB" sz="2400" dirty="0" smtClean="0">
                <a:latin typeface="Arial" panose="020B0604020202020204" pitchFamily="34" charset="0"/>
                <a:cs typeface="Arial" panose="020B0604020202020204" pitchFamily="34" charset="0"/>
              </a:rPr>
              <a:t>…..US Politics shaped for next decade</a:t>
            </a:r>
          </a:p>
        </p:txBody>
      </p:sp>
    </p:spTree>
    <p:extLst>
      <p:ext uri="{BB962C8B-B14F-4D97-AF65-F5344CB8AC3E}">
        <p14:creationId xmlns:p14="http://schemas.microsoft.com/office/powerpoint/2010/main" val="144174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696" y="2938106"/>
            <a:ext cx="8911687" cy="1280890"/>
          </a:xfrm>
        </p:spPr>
        <p:txBody>
          <a:bodyPr/>
          <a:lstStyle/>
          <a:p>
            <a:r>
              <a:rPr lang="en-GB" dirty="0" smtClean="0"/>
              <a:t>1948 Election and Cold War</a:t>
            </a:r>
            <a:endParaRPr lang="en-GB" dirty="0"/>
          </a:p>
        </p:txBody>
      </p:sp>
    </p:spTree>
    <p:extLst>
      <p:ext uri="{BB962C8B-B14F-4D97-AF65-F5344CB8AC3E}">
        <p14:creationId xmlns:p14="http://schemas.microsoft.com/office/powerpoint/2010/main" val="701984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801" y="252919"/>
            <a:ext cx="8911687" cy="749030"/>
          </a:xfrm>
        </p:spPr>
        <p:txBody>
          <a:bodyPr/>
          <a:lstStyle/>
          <a:p>
            <a:pPr algn="ctr"/>
            <a:r>
              <a:rPr lang="en-GB" dirty="0" smtClean="0"/>
              <a:t>1948 election</a:t>
            </a:r>
            <a:endParaRPr lang="en-GB" dirty="0"/>
          </a:p>
        </p:txBody>
      </p:sp>
      <p:pic>
        <p:nvPicPr>
          <p:cNvPr id="4" name="Picture 3"/>
          <p:cNvPicPr>
            <a:picLocks noChangeAspect="1"/>
          </p:cNvPicPr>
          <p:nvPr/>
        </p:nvPicPr>
        <p:blipFill>
          <a:blip r:embed="rId2"/>
          <a:stretch>
            <a:fillRect/>
          </a:stretch>
        </p:blipFill>
        <p:spPr>
          <a:xfrm>
            <a:off x="184826" y="1381329"/>
            <a:ext cx="7286018" cy="5387462"/>
          </a:xfrm>
          <a:prstGeom prst="rect">
            <a:avLst/>
          </a:prstGeom>
        </p:spPr>
      </p:pic>
      <p:sp>
        <p:nvSpPr>
          <p:cNvPr id="5" name="TextBox 4"/>
          <p:cNvSpPr txBox="1"/>
          <p:nvPr/>
        </p:nvSpPr>
        <p:spPr>
          <a:xfrm>
            <a:off x="2483876" y="814040"/>
            <a:ext cx="3626955"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Harry Truman 1882-1972</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697291" y="555759"/>
            <a:ext cx="4642626"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From Missouri Grandparents slave owners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477519" y="4576581"/>
            <a:ext cx="4714481" cy="1200329"/>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No International </a:t>
            </a:r>
            <a:r>
              <a:rPr lang="en-GB" sz="2400" dirty="0" smtClean="0">
                <a:latin typeface="Arial" panose="020B0604020202020204" pitchFamily="34" charset="0"/>
                <a:cs typeface="Arial" panose="020B0604020202020204" pitchFamily="34" charset="0"/>
              </a:rPr>
              <a:t>background …</a:t>
            </a:r>
            <a:r>
              <a:rPr lang="en-GB" sz="2400" dirty="0">
                <a:latin typeface="Arial" panose="020B0604020202020204" pitchFamily="34" charset="0"/>
                <a:cs typeface="Arial" panose="020B0604020202020204" pitchFamily="34" charset="0"/>
              </a:rPr>
              <a:t>and </a:t>
            </a:r>
            <a:r>
              <a:rPr lang="en-GB" sz="2400" dirty="0" smtClean="0">
                <a:latin typeface="Arial" panose="020B0604020202020204" pitchFamily="34" charset="0"/>
                <a:cs typeface="Arial" panose="020B0604020202020204" pitchFamily="34" charset="0"/>
              </a:rPr>
              <a:t>yet ..decision </a:t>
            </a:r>
            <a:r>
              <a:rPr lang="en-GB" sz="2400" dirty="0">
                <a:latin typeface="Arial" panose="020B0604020202020204" pitchFamily="34" charset="0"/>
                <a:cs typeface="Arial" panose="020B0604020202020204" pitchFamily="34" charset="0"/>
              </a:rPr>
              <a:t>to use </a:t>
            </a:r>
            <a:r>
              <a:rPr lang="en-GB" sz="2400" dirty="0" err="1" smtClean="0">
                <a:latin typeface="Arial" panose="020B0604020202020204" pitchFamily="34" charset="0"/>
                <a:cs typeface="Arial" panose="020B0604020202020204" pitchFamily="34" charset="0"/>
              </a:rPr>
              <a:t>bomb..Marshall</a:t>
            </a:r>
            <a:r>
              <a:rPr lang="en-GB" sz="2400" dirty="0" smtClean="0">
                <a:latin typeface="Arial" panose="020B0604020202020204" pitchFamily="34" charset="0"/>
                <a:cs typeface="Arial" panose="020B0604020202020204" pitchFamily="34" charset="0"/>
              </a:rPr>
              <a:t> Plan/ Berlin </a:t>
            </a:r>
            <a:r>
              <a:rPr lang="en-GB" sz="2400" dirty="0">
                <a:latin typeface="Arial" panose="020B0604020202020204" pitchFamily="34" charset="0"/>
                <a:cs typeface="Arial" panose="020B0604020202020204" pitchFamily="34" charset="0"/>
              </a:rPr>
              <a:t>Airlift</a:t>
            </a:r>
          </a:p>
        </p:txBody>
      </p:sp>
      <p:sp>
        <p:nvSpPr>
          <p:cNvPr id="8" name="TextBox 7"/>
          <p:cNvSpPr txBox="1"/>
          <p:nvPr/>
        </p:nvSpPr>
        <p:spPr>
          <a:xfrm>
            <a:off x="7595872" y="1295210"/>
            <a:ext cx="4596128" cy="1200329"/>
          </a:xfrm>
          <a:prstGeom prst="rect">
            <a:avLst/>
          </a:prstGeom>
          <a:noFill/>
        </p:spPr>
        <p:txBody>
          <a:bodyPr wrap="square" rtlCol="0">
            <a:spAutoFit/>
          </a:bodyPr>
          <a:lstStyle/>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Kansas </a:t>
            </a:r>
            <a:r>
              <a:rPr lang="en-GB" sz="2400" dirty="0">
                <a:latin typeface="Arial" panose="020B0604020202020204" pitchFamily="34" charset="0"/>
                <a:cs typeface="Arial" panose="020B0604020202020204" pitchFamily="34" charset="0"/>
              </a:rPr>
              <a:t>City ‘machine</a:t>
            </a:r>
            <a:r>
              <a:rPr lang="en-GB" sz="2400" dirty="0" smtClean="0">
                <a:latin typeface="Arial" panose="020B0604020202020204" pitchFamily="34" charset="0"/>
                <a:cs typeface="Arial" panose="020B0604020202020204" pitchFamily="34" charset="0"/>
              </a:rPr>
              <a:t>” politics</a:t>
            </a:r>
            <a:endParaRPr lang="en-GB" sz="2400" dirty="0">
              <a:latin typeface="Arial" panose="020B0604020202020204" pitchFamily="34" charset="0"/>
              <a:cs typeface="Arial" panose="020B0604020202020204" pitchFamily="34" charset="0"/>
            </a:endParaRPr>
          </a:p>
          <a:p>
            <a:r>
              <a:rPr lang="en-GB" sz="2400" dirty="0" err="1" smtClean="0">
                <a:latin typeface="Arial" panose="020B0604020202020204" pitchFamily="34" charset="0"/>
                <a:cs typeface="Arial" panose="020B0604020202020204" pitchFamily="34" charset="0"/>
              </a:rPr>
              <a:t>elections</a:t>
            </a:r>
            <a:r>
              <a:rPr lang="en-GB" sz="2400" dirty="0" err="1">
                <a:latin typeface="Arial" panose="020B0604020202020204" pitchFamily="34" charset="0"/>
                <a:cs typeface="Arial" panose="020B0604020202020204" pitchFamily="34" charset="0"/>
              </a:rPr>
              <a:t>..competitive</a:t>
            </a:r>
            <a:r>
              <a:rPr lang="en-GB" sz="2400" dirty="0">
                <a:latin typeface="Arial" panose="020B0604020202020204" pitchFamily="34" charset="0"/>
                <a:cs typeface="Arial" panose="020B0604020202020204" pitchFamily="34" charset="0"/>
              </a:rPr>
              <a:t> thuggery</a:t>
            </a:r>
          </a:p>
        </p:txBody>
      </p:sp>
      <p:sp>
        <p:nvSpPr>
          <p:cNvPr id="9" name="TextBox 8"/>
          <p:cNvSpPr txBox="1"/>
          <p:nvPr/>
        </p:nvSpPr>
        <p:spPr>
          <a:xfrm>
            <a:off x="7586164" y="2743200"/>
            <a:ext cx="3865161"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No personal enrichment</a:t>
            </a:r>
          </a:p>
          <a:p>
            <a:r>
              <a:rPr lang="en-GB" sz="2400" dirty="0">
                <a:latin typeface="Arial" panose="020B0604020202020204" pitchFamily="34" charset="0"/>
                <a:cs typeface="Arial" panose="020B0604020202020204" pitchFamily="34" charset="0"/>
              </a:rPr>
              <a:t>…father in- law foreclosure</a:t>
            </a:r>
          </a:p>
          <a:p>
            <a:endParaRPr lang="en-GB" sz="2400" dirty="0">
              <a:latin typeface="Arial" panose="020B0604020202020204" pitchFamily="34" charset="0"/>
              <a:cs typeface="Arial" panose="020B0604020202020204" pitchFamily="34" charset="0"/>
            </a:endParaRPr>
          </a:p>
        </p:txBody>
      </p:sp>
      <p:sp>
        <p:nvSpPr>
          <p:cNvPr id="10" name="TextBox 9"/>
          <p:cNvSpPr txBox="1"/>
          <p:nvPr/>
        </p:nvSpPr>
        <p:spPr>
          <a:xfrm>
            <a:off x="7478180" y="5904437"/>
            <a:ext cx="4713819" cy="830997"/>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New Deal </a:t>
            </a:r>
            <a:r>
              <a:rPr lang="en-GB" sz="2400" dirty="0" smtClean="0">
                <a:latin typeface="Arial" panose="020B0604020202020204" pitchFamily="34" charset="0"/>
                <a:cs typeface="Arial" panose="020B0604020202020204" pitchFamily="34" charset="0"/>
              </a:rPr>
              <a:t>reformer…use</a:t>
            </a:r>
          </a:p>
          <a:p>
            <a:r>
              <a:rPr lang="en-GB" sz="2400" dirty="0" smtClean="0">
                <a:latin typeface="Arial" panose="020B0604020202020204" pitchFamily="34" charset="0"/>
                <a:cs typeface="Arial" panose="020B0604020202020204" pitchFamily="34" charset="0"/>
              </a:rPr>
              <a:t> government to </a:t>
            </a:r>
            <a:r>
              <a:rPr lang="en-GB" sz="2400" dirty="0">
                <a:latin typeface="Arial" panose="020B0604020202020204" pitchFamily="34" charset="0"/>
                <a:cs typeface="Arial" panose="020B0604020202020204" pitchFamily="34" charset="0"/>
              </a:rPr>
              <a:t>help the people</a:t>
            </a:r>
          </a:p>
        </p:txBody>
      </p:sp>
      <p:sp>
        <p:nvSpPr>
          <p:cNvPr id="11" name="TextBox 10"/>
          <p:cNvSpPr txBox="1"/>
          <p:nvPr/>
        </p:nvSpPr>
        <p:spPr>
          <a:xfrm>
            <a:off x="7636212" y="3695593"/>
            <a:ext cx="4555788" cy="461665"/>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Voracious reader/ good pianist</a:t>
            </a:r>
          </a:p>
        </p:txBody>
      </p:sp>
    </p:spTree>
    <p:extLst>
      <p:ext uri="{BB962C8B-B14F-4D97-AF65-F5344CB8AC3E}">
        <p14:creationId xmlns:p14="http://schemas.microsoft.com/office/powerpoint/2010/main" val="37209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660" y="157182"/>
            <a:ext cx="11608340" cy="1280890"/>
          </a:xfrm>
        </p:spPr>
        <p:txBody>
          <a:bodyPr>
            <a:normAutofit/>
          </a:bodyPr>
          <a:lstStyle/>
          <a:p>
            <a:r>
              <a:rPr lang="en-GB" dirty="0" smtClean="0"/>
              <a:t>Churchill Westminster College Missouri  Speech</a:t>
            </a:r>
            <a:endParaRPr lang="en-GB" dirty="0"/>
          </a:p>
        </p:txBody>
      </p:sp>
      <p:pic>
        <p:nvPicPr>
          <p:cNvPr id="4" name="Picture 3"/>
          <p:cNvPicPr>
            <a:picLocks noChangeAspect="1"/>
          </p:cNvPicPr>
          <p:nvPr/>
        </p:nvPicPr>
        <p:blipFill>
          <a:blip r:embed="rId2"/>
          <a:stretch>
            <a:fillRect/>
          </a:stretch>
        </p:blipFill>
        <p:spPr>
          <a:xfrm>
            <a:off x="213501" y="1507787"/>
            <a:ext cx="7115175" cy="5350214"/>
          </a:xfrm>
          <a:prstGeom prst="rect">
            <a:avLst/>
          </a:prstGeom>
        </p:spPr>
      </p:pic>
      <p:sp>
        <p:nvSpPr>
          <p:cNvPr id="5" name="TextBox 4"/>
          <p:cNvSpPr txBox="1"/>
          <p:nvPr/>
        </p:nvSpPr>
        <p:spPr>
          <a:xfrm>
            <a:off x="7438776" y="2574836"/>
            <a:ext cx="5912837" cy="1569660"/>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Iron Curtain Speech</a:t>
            </a:r>
          </a:p>
          <a:p>
            <a:r>
              <a:rPr lang="en-GB" sz="2400" dirty="0">
                <a:latin typeface="Arial" panose="020B0604020202020204" pitchFamily="34" charset="0"/>
                <a:cs typeface="Arial" panose="020B0604020202020204" pitchFamily="34" charset="0"/>
              </a:rPr>
              <a:t>“From Stettin in the Baltic to Trieste in the </a:t>
            </a:r>
          </a:p>
          <a:p>
            <a:r>
              <a:rPr lang="en-GB" sz="2400" dirty="0">
                <a:latin typeface="Arial" panose="020B0604020202020204" pitchFamily="34" charset="0"/>
                <a:cs typeface="Arial" panose="020B0604020202020204" pitchFamily="34" charset="0"/>
              </a:rPr>
              <a:t>Adriatic, an iron curtain has descended </a:t>
            </a:r>
          </a:p>
          <a:p>
            <a:r>
              <a:rPr lang="en-GB" sz="2400" dirty="0">
                <a:latin typeface="Arial" panose="020B0604020202020204" pitchFamily="34" charset="0"/>
                <a:cs typeface="Arial" panose="020B0604020202020204" pitchFamily="34" charset="0"/>
              </a:rPr>
              <a:t>across the Continent. “</a:t>
            </a:r>
          </a:p>
        </p:txBody>
      </p:sp>
      <p:sp>
        <p:nvSpPr>
          <p:cNvPr id="6" name="TextBox 5"/>
          <p:cNvSpPr txBox="1"/>
          <p:nvPr/>
        </p:nvSpPr>
        <p:spPr>
          <a:xfrm>
            <a:off x="1703088" y="715463"/>
            <a:ext cx="4139916"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Churchill and Truman Fulton </a:t>
            </a:r>
          </a:p>
          <a:p>
            <a:r>
              <a:rPr lang="en-GB" sz="2400" dirty="0" smtClean="0">
                <a:latin typeface="Arial" panose="020B0604020202020204" pitchFamily="34" charset="0"/>
                <a:cs typeface="Arial" panose="020B0604020202020204" pitchFamily="34" charset="0"/>
              </a:rPr>
              <a:t>Missouri February 1947</a:t>
            </a:r>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7821039" y="6225702"/>
            <a:ext cx="3597267"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The Cold War has begun</a:t>
            </a:r>
          </a:p>
        </p:txBody>
      </p:sp>
      <p:sp>
        <p:nvSpPr>
          <p:cNvPr id="10" name="TextBox 9"/>
          <p:cNvSpPr txBox="1"/>
          <p:nvPr/>
        </p:nvSpPr>
        <p:spPr>
          <a:xfrm>
            <a:off x="7577847" y="4863830"/>
            <a:ext cx="451598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Speech profound impact: unites</a:t>
            </a:r>
          </a:p>
          <a:p>
            <a:r>
              <a:rPr lang="en-GB" sz="2400" dirty="0">
                <a:latin typeface="Arial" panose="020B0604020202020204" pitchFamily="34" charset="0"/>
                <a:cs typeface="Arial" panose="020B0604020202020204" pitchFamily="34" charset="0"/>
              </a:rPr>
              <a:t>Republicans and Democrats</a:t>
            </a:r>
          </a:p>
        </p:txBody>
      </p:sp>
      <p:sp>
        <p:nvSpPr>
          <p:cNvPr id="11" name="TextBox 10"/>
          <p:cNvSpPr txBox="1"/>
          <p:nvPr/>
        </p:nvSpPr>
        <p:spPr>
          <a:xfrm>
            <a:off x="7592492" y="1037332"/>
            <a:ext cx="4398961"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Churchill…out of office, greatly</a:t>
            </a:r>
          </a:p>
          <a:p>
            <a:r>
              <a:rPr lang="en-GB" sz="2400" dirty="0" smtClean="0">
                <a:latin typeface="Arial" panose="020B0604020202020204" pitchFamily="34" charset="0"/>
                <a:cs typeface="Arial" panose="020B0604020202020204" pitchFamily="34" charset="0"/>
              </a:rPr>
              <a:t>Respected…huge crowd puller</a:t>
            </a:r>
          </a:p>
          <a:p>
            <a:r>
              <a:rPr lang="en-GB" sz="2400" dirty="0" smtClean="0">
                <a:latin typeface="Arial" panose="020B0604020202020204" pitchFamily="34" charset="0"/>
                <a:cs typeface="Arial" panose="020B0604020202020204" pitchFamily="34" charset="0"/>
              </a:rPr>
              <a:t>…media magnet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92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2108" y="429557"/>
            <a:ext cx="8911687" cy="1280890"/>
          </a:xfrm>
        </p:spPr>
        <p:txBody>
          <a:bodyPr/>
          <a:lstStyle/>
          <a:p>
            <a:r>
              <a:rPr lang="en-GB" dirty="0" smtClean="0"/>
              <a:t>Truman quotes</a:t>
            </a:r>
            <a:endParaRPr lang="en-GB" dirty="0"/>
          </a:p>
        </p:txBody>
      </p:sp>
      <p:sp>
        <p:nvSpPr>
          <p:cNvPr id="3" name="Content Placeholder 2"/>
          <p:cNvSpPr>
            <a:spLocks noGrp="1"/>
          </p:cNvSpPr>
          <p:nvPr>
            <p:ph idx="1"/>
          </p:nvPr>
        </p:nvSpPr>
        <p:spPr>
          <a:xfrm>
            <a:off x="486383" y="1335931"/>
            <a:ext cx="11627796" cy="5453975"/>
          </a:xfrm>
        </p:spPr>
        <p:txBody>
          <a:bodyPr>
            <a:normAutofit/>
          </a:bodyPr>
          <a:lstStyle/>
          <a:p>
            <a:r>
              <a:rPr lang="en-GB" sz="2400" dirty="0">
                <a:latin typeface="Arial" panose="020B0604020202020204" pitchFamily="34" charset="0"/>
                <a:cs typeface="Arial" panose="020B0604020202020204" pitchFamily="34" charset="0"/>
              </a:rPr>
              <a:t>My choice early in life was either to be a piano player in a whorehouse or a politician. To tell the truth, there's hardly a difference</a:t>
            </a:r>
            <a:r>
              <a:rPr lang="en-GB" sz="2400" dirty="0" smtClean="0">
                <a:latin typeface="Arial" panose="020B0604020202020204" pitchFamily="34" charset="0"/>
                <a:cs typeface="Arial" panose="020B0604020202020204" pitchFamily="34" charset="0"/>
              </a:rPr>
              <a:t>.</a:t>
            </a:r>
          </a:p>
          <a:p>
            <a:endParaRPr lang="en-GB" sz="2400" dirty="0" smtClean="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 can remember when a good politician had to be 75 percent ability </a:t>
            </a:r>
            <a:r>
              <a:rPr lang="en-GB" sz="2400" dirty="0" smtClean="0">
                <a:latin typeface="Arial" panose="020B0604020202020204" pitchFamily="34" charset="0"/>
                <a:cs typeface="Arial" panose="020B0604020202020204" pitchFamily="34" charset="0"/>
              </a:rPr>
              <a:t>and 25 </a:t>
            </a:r>
            <a:r>
              <a:rPr lang="en-GB" sz="2400" dirty="0">
                <a:latin typeface="Arial" panose="020B0604020202020204" pitchFamily="34" charset="0"/>
                <a:cs typeface="Arial" panose="020B0604020202020204" pitchFamily="34" charset="0"/>
              </a:rPr>
              <a:t>percent actor, but I can well see the day when the reverse could </a:t>
            </a:r>
            <a:r>
              <a:rPr lang="en-GB" sz="2400" dirty="0" smtClean="0">
                <a:latin typeface="Arial" panose="020B0604020202020204" pitchFamily="34" charset="0"/>
                <a:cs typeface="Arial" panose="020B0604020202020204" pitchFamily="34" charset="0"/>
              </a:rPr>
              <a:t>be true</a:t>
            </a:r>
            <a:r>
              <a:rPr lang="en-GB" sz="2400" dirty="0">
                <a:latin typeface="Arial" panose="020B0604020202020204" pitchFamily="34" charset="0"/>
                <a:cs typeface="Arial" panose="020B0604020202020204" pitchFamily="34" charset="0"/>
              </a:rPr>
              <a:t>.</a:t>
            </a: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A pessimist is one who makes difficulties of his opportunities and an optimist is one who makes opportunities of his </a:t>
            </a:r>
            <a:r>
              <a:rPr lang="en-GB" sz="2400" dirty="0" smtClean="0">
                <a:latin typeface="Arial" panose="020B0604020202020204" pitchFamily="34" charset="0"/>
                <a:cs typeface="Arial" panose="020B0604020202020204" pitchFamily="34" charset="0"/>
              </a:rPr>
              <a:t>difficulties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We </a:t>
            </a:r>
            <a:r>
              <a:rPr lang="en-GB" sz="2400" dirty="0">
                <a:latin typeface="Arial" panose="020B0604020202020204" pitchFamily="34" charset="0"/>
                <a:cs typeface="Arial" panose="020B0604020202020204" pitchFamily="34" charset="0"/>
              </a:rPr>
              <a:t>must face the fact that peace must be built on power, as well as upon good will and good deeds.</a:t>
            </a:r>
          </a:p>
        </p:txBody>
      </p:sp>
    </p:spTree>
    <p:extLst>
      <p:ext uri="{BB962C8B-B14F-4D97-AF65-F5344CB8AC3E}">
        <p14:creationId xmlns:p14="http://schemas.microsoft.com/office/powerpoint/2010/main" val="10953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474" y="166910"/>
            <a:ext cx="8911687" cy="1280890"/>
          </a:xfrm>
        </p:spPr>
        <p:txBody>
          <a:bodyPr/>
          <a:lstStyle/>
          <a:p>
            <a:pPr algn="ctr"/>
            <a:r>
              <a:rPr lang="en-GB" dirty="0" smtClean="0"/>
              <a:t>Truman and race</a:t>
            </a:r>
            <a:endParaRPr lang="en-GB" dirty="0"/>
          </a:p>
        </p:txBody>
      </p:sp>
      <p:sp>
        <p:nvSpPr>
          <p:cNvPr id="3" name="Content Placeholder 2"/>
          <p:cNvSpPr>
            <a:spLocks noGrp="1"/>
          </p:cNvSpPr>
          <p:nvPr>
            <p:ph idx="1"/>
          </p:nvPr>
        </p:nvSpPr>
        <p:spPr>
          <a:xfrm>
            <a:off x="779867" y="1170562"/>
            <a:ext cx="10455580" cy="4889770"/>
          </a:xfrm>
        </p:spPr>
        <p:txBody>
          <a:bodyPr>
            <a:normAutofit lnSpcReduction="10000"/>
          </a:bodyPr>
          <a:lstStyle/>
          <a:p>
            <a:r>
              <a:rPr lang="en-GB" sz="2400" dirty="0" smtClean="0">
                <a:latin typeface="Arial" panose="020B0604020202020204" pitchFamily="34" charset="0"/>
                <a:cs typeface="Arial" panose="020B0604020202020204" pitchFamily="34" charset="0"/>
              </a:rPr>
              <a:t>As 27 year old farmer “</a:t>
            </a:r>
            <a:r>
              <a:rPr lang="en-GB" sz="2400" dirty="0">
                <a:solidFill>
                  <a:srgbClr val="181818"/>
                </a:solidFill>
                <a:latin typeface="Arial" panose="020B0604020202020204" pitchFamily="34" charset="0"/>
                <a:cs typeface="Arial" panose="020B0604020202020204" pitchFamily="34" charset="0"/>
              </a:rPr>
              <a:t>“I think one man is just as good as another so long as he’s honest and decent and not a nigger or a Chinaman… I am strongly of the opinion that </a:t>
            </a:r>
            <a:r>
              <a:rPr lang="en-GB" sz="2400" dirty="0" err="1">
                <a:solidFill>
                  <a:srgbClr val="181818"/>
                </a:solidFill>
                <a:latin typeface="Arial" panose="020B0604020202020204" pitchFamily="34" charset="0"/>
                <a:cs typeface="Arial" panose="020B0604020202020204" pitchFamily="34" charset="0"/>
              </a:rPr>
              <a:t>negros</a:t>
            </a:r>
            <a:r>
              <a:rPr lang="en-GB" sz="2400" dirty="0">
                <a:solidFill>
                  <a:srgbClr val="181818"/>
                </a:solidFill>
                <a:latin typeface="Arial" panose="020B0604020202020204" pitchFamily="34" charset="0"/>
                <a:cs typeface="Arial" panose="020B0604020202020204" pitchFamily="34" charset="0"/>
              </a:rPr>
              <a:t> (sic) ought to be in Africa, yellow men in Asia and white men in Europe and America</a:t>
            </a:r>
            <a:r>
              <a:rPr lang="en-GB" sz="2400" dirty="0" smtClean="0">
                <a:solidFill>
                  <a:srgbClr val="181818"/>
                </a:solidFill>
                <a:latin typeface="Arial" panose="020B0604020202020204" pitchFamily="34" charset="0"/>
                <a:cs typeface="Arial" panose="020B0604020202020204" pitchFamily="34" charset="0"/>
              </a:rPr>
              <a:t>.”</a:t>
            </a:r>
          </a:p>
          <a:p>
            <a:endParaRPr lang="en-GB" sz="2400" dirty="0">
              <a:solidFill>
                <a:srgbClr val="181818"/>
              </a:solidFill>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Remains white supremacist/ uses racist words  but views change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At 65…as President after lynching of black GI’s in uniform “</a:t>
            </a:r>
            <a:r>
              <a:rPr lang="en-GB" sz="2400" dirty="0">
                <a:latin typeface="Arial" panose="020B0604020202020204" pitchFamily="34" charset="0"/>
                <a:cs typeface="Arial" panose="020B0604020202020204" pitchFamily="34" charset="0"/>
              </a:rPr>
              <a:t>“My stomach turned over when I learned that Negro soldiers, just back from overseas, were being dumped out of army trucks in Mississippi and beaten,” Truman said. “Whatever my inclinations as a native of Missouri might have been, as president I know this is bad. I shall fight to end evils like this.”</a:t>
            </a:r>
          </a:p>
          <a:p>
            <a:endParaRPr lang="en-GB" dirty="0"/>
          </a:p>
        </p:txBody>
      </p:sp>
    </p:spTree>
    <p:extLst>
      <p:ext uri="{BB962C8B-B14F-4D97-AF65-F5344CB8AC3E}">
        <p14:creationId xmlns:p14="http://schemas.microsoft.com/office/powerpoint/2010/main" val="14862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404" y="79360"/>
            <a:ext cx="10894979" cy="1280890"/>
          </a:xfrm>
        </p:spPr>
        <p:txBody>
          <a:bodyPr>
            <a:normAutofit fontScale="90000"/>
          </a:bodyPr>
          <a:lstStyle/>
          <a:p>
            <a:r>
              <a:rPr lang="en-GB" dirty="0" smtClean="0"/>
              <a:t>Executive Order 9981..ending discrimination in military ..1948….army resists…not in effect till 1954</a:t>
            </a:r>
            <a:endParaRPr lang="en-GB" dirty="0"/>
          </a:p>
        </p:txBody>
      </p:sp>
      <p:pic>
        <p:nvPicPr>
          <p:cNvPr id="4" name="Picture 3"/>
          <p:cNvPicPr>
            <a:picLocks noChangeAspect="1"/>
          </p:cNvPicPr>
          <p:nvPr/>
        </p:nvPicPr>
        <p:blipFill>
          <a:blip r:embed="rId2"/>
          <a:stretch>
            <a:fillRect/>
          </a:stretch>
        </p:blipFill>
        <p:spPr>
          <a:xfrm>
            <a:off x="159391" y="1274323"/>
            <a:ext cx="11922362" cy="5583677"/>
          </a:xfrm>
          <a:prstGeom prst="rect">
            <a:avLst/>
          </a:prstGeom>
        </p:spPr>
      </p:pic>
    </p:spTree>
    <p:extLst>
      <p:ext uri="{BB962C8B-B14F-4D97-AF65-F5344CB8AC3E}">
        <p14:creationId xmlns:p14="http://schemas.microsoft.com/office/powerpoint/2010/main" val="1862697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800" y="0"/>
            <a:ext cx="8911687" cy="1280890"/>
          </a:xfrm>
        </p:spPr>
        <p:txBody>
          <a:bodyPr/>
          <a:lstStyle/>
          <a:p>
            <a:pPr algn="ctr"/>
            <a:r>
              <a:rPr lang="en-GB" dirty="0" smtClean="0"/>
              <a:t>Election campaign</a:t>
            </a:r>
            <a:endParaRPr lang="en-GB" dirty="0"/>
          </a:p>
        </p:txBody>
      </p:sp>
      <p:sp>
        <p:nvSpPr>
          <p:cNvPr id="3" name="Content Placeholder 2"/>
          <p:cNvSpPr>
            <a:spLocks noGrp="1"/>
          </p:cNvSpPr>
          <p:nvPr>
            <p:ph idx="1"/>
          </p:nvPr>
        </p:nvSpPr>
        <p:spPr>
          <a:xfrm>
            <a:off x="418289" y="593388"/>
            <a:ext cx="12140119" cy="6070059"/>
          </a:xfrm>
        </p:spPr>
        <p:txBody>
          <a:bodyPr>
            <a:noAutofit/>
          </a:bodyPr>
          <a:lstStyle/>
          <a:p>
            <a:r>
              <a:rPr lang="en-GB" sz="2400" dirty="0" smtClean="0">
                <a:latin typeface="Arial" panose="020B0604020202020204" pitchFamily="34" charset="0"/>
                <a:cs typeface="Arial" panose="020B0604020202020204" pitchFamily="34" charset="0"/>
              </a:rPr>
              <a:t>Truman seeks second (full) term</a:t>
            </a:r>
          </a:p>
          <a:p>
            <a:pPr lvl="1"/>
            <a:r>
              <a:rPr lang="en-GB" sz="2400" dirty="0" smtClean="0">
                <a:latin typeface="Arial" panose="020B0604020202020204" pitchFamily="34" charset="0"/>
                <a:cs typeface="Arial" panose="020B0604020202020204" pitchFamily="34" charset="0"/>
              </a:rPr>
              <a:t>offers “Fair Deal”: the politics of abundance</a:t>
            </a:r>
          </a:p>
          <a:p>
            <a:pPr lvl="1"/>
            <a:r>
              <a:rPr lang="en-GB" sz="2400" dirty="0" smtClean="0">
                <a:latin typeface="Arial" panose="020B0604020202020204" pitchFamily="34" charset="0"/>
                <a:cs typeface="Arial" panose="020B0604020202020204" pitchFamily="34" charset="0"/>
              </a:rPr>
              <a:t>Compulsory </a:t>
            </a:r>
            <a:r>
              <a:rPr lang="en-GB" sz="2400" dirty="0">
                <a:latin typeface="Arial" panose="020B0604020202020204" pitchFamily="34" charset="0"/>
                <a:cs typeface="Arial" panose="020B0604020202020204" pitchFamily="34" charset="0"/>
              </a:rPr>
              <a:t>national health insurance </a:t>
            </a:r>
            <a:r>
              <a:rPr lang="en-GB" sz="2400" dirty="0" smtClean="0">
                <a:latin typeface="Arial" panose="020B0604020202020204" pitchFamily="34" charset="0"/>
                <a:cs typeface="Arial" panose="020B0604020202020204" pitchFamily="34" charset="0"/>
              </a:rPr>
              <a:t>plan/ guaranteed jobs scheme</a:t>
            </a:r>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Seeks minority support: Northern blacks…Civil Rights/ Jews ..new state of Israel</a:t>
            </a:r>
          </a:p>
          <a:p>
            <a:endParaRPr lang="en-GB" sz="24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Fear of communism drives election</a:t>
            </a:r>
          </a:p>
          <a:p>
            <a:pPr lvl="1"/>
            <a:r>
              <a:rPr lang="en-GB" sz="2400" dirty="0" smtClean="0">
                <a:latin typeface="Arial" panose="020B0604020202020204" pitchFamily="34" charset="0"/>
                <a:cs typeface="Arial" panose="020B0604020202020204" pitchFamily="34" charset="0"/>
              </a:rPr>
              <a:t>Truman introduces Loyalty </a:t>
            </a:r>
            <a:r>
              <a:rPr lang="en-GB" sz="2400" dirty="0">
                <a:latin typeface="Arial" panose="020B0604020202020204" pitchFamily="34" charset="0"/>
                <a:cs typeface="Arial" panose="020B0604020202020204" pitchFamily="34" charset="0"/>
              </a:rPr>
              <a:t>Oath….all Federal employees…3,000 out of 1 million terminated</a:t>
            </a:r>
          </a:p>
          <a:p>
            <a:pPr lvl="1"/>
            <a:r>
              <a:rPr lang="en-GB" sz="2400" dirty="0">
                <a:latin typeface="Arial" panose="020B0604020202020204" pitchFamily="34" charset="0"/>
                <a:cs typeface="Arial" panose="020B0604020202020204" pitchFamily="34" charset="0"/>
              </a:rPr>
              <a:t>Sets up Central </a:t>
            </a:r>
            <a:r>
              <a:rPr lang="en-GB" sz="2400" dirty="0" smtClean="0">
                <a:latin typeface="Arial" panose="020B0604020202020204" pitchFamily="34" charset="0"/>
                <a:cs typeface="Arial" panose="020B0604020202020204" pitchFamily="34" charset="0"/>
              </a:rPr>
              <a:t>Intelligence: </a:t>
            </a:r>
            <a:endParaRPr lang="en-GB" sz="2400" dirty="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Democratic Party splits over civil rights and anti communism</a:t>
            </a:r>
          </a:p>
          <a:p>
            <a:pPr lvl="1"/>
            <a:r>
              <a:rPr lang="en-GB" sz="2400" dirty="0" err="1" smtClean="0">
                <a:latin typeface="Arial" panose="020B0604020202020204" pitchFamily="34" charset="0"/>
                <a:cs typeface="Arial" panose="020B0604020202020204" pitchFamily="34" charset="0"/>
              </a:rPr>
              <a:t>Dixiecrats</a:t>
            </a:r>
            <a:r>
              <a:rPr lang="en-GB" sz="2400" dirty="0" smtClean="0">
                <a:latin typeface="Arial" panose="020B0604020202020204" pitchFamily="34" charset="0"/>
                <a:cs typeface="Arial" panose="020B0604020202020204" pitchFamily="34" charset="0"/>
              </a:rPr>
              <a:t> (White Supremacists0  </a:t>
            </a:r>
            <a:r>
              <a:rPr lang="en-GB" sz="2400" dirty="0">
                <a:latin typeface="Arial" panose="020B0604020202020204" pitchFamily="34" charset="0"/>
                <a:cs typeface="Arial" panose="020B0604020202020204" pitchFamily="34" charset="0"/>
              </a:rPr>
              <a:t>….replace Democrats in </a:t>
            </a:r>
            <a:r>
              <a:rPr lang="en-GB" sz="2400" dirty="0" smtClean="0">
                <a:latin typeface="Arial" panose="020B0604020202020204" pitchFamily="34" charset="0"/>
                <a:cs typeface="Arial" panose="020B0604020202020204" pitchFamily="34" charset="0"/>
              </a:rPr>
              <a:t>South: no ”</a:t>
            </a:r>
            <a:r>
              <a:rPr lang="en-GB" sz="2400" dirty="0">
                <a:latin typeface="Arial" panose="020B0604020202020204" pitchFamily="34" charset="0"/>
                <a:cs typeface="Arial" panose="020B0604020202020204" pitchFamily="34" charset="0"/>
              </a:rPr>
              <a:t>Solid South” </a:t>
            </a:r>
            <a:r>
              <a:rPr lang="en-GB" sz="2400" dirty="0" smtClean="0">
                <a:latin typeface="Arial" panose="020B0604020202020204" pitchFamily="34" charset="0"/>
                <a:cs typeface="Arial" panose="020B0604020202020204" pitchFamily="34" charset="0"/>
              </a:rPr>
              <a:t>Progressive </a:t>
            </a:r>
            <a:r>
              <a:rPr lang="en-GB" sz="2400" dirty="0">
                <a:latin typeface="Arial" panose="020B0604020202020204" pitchFamily="34" charset="0"/>
                <a:cs typeface="Arial" panose="020B0604020202020204" pitchFamily="34" charset="0"/>
              </a:rPr>
              <a:t>Party …</a:t>
            </a:r>
            <a:r>
              <a:rPr lang="en-GB" sz="2400" dirty="0" smtClean="0">
                <a:latin typeface="Arial" panose="020B0604020202020204" pitchFamily="34" charset="0"/>
                <a:cs typeface="Arial" panose="020B0604020202020204" pitchFamily="34" charset="0"/>
              </a:rPr>
              <a:t>splits northern </a:t>
            </a:r>
            <a:r>
              <a:rPr lang="en-GB" sz="2400" dirty="0" err="1">
                <a:latin typeface="Arial" panose="020B0604020202020204" pitchFamily="34" charset="0"/>
                <a:cs typeface="Arial" panose="020B0604020202020204" pitchFamily="34" charset="0"/>
              </a:rPr>
              <a:t>vote..liberal</a:t>
            </a:r>
            <a:r>
              <a:rPr lang="en-GB" sz="2400" dirty="0">
                <a:latin typeface="Arial" panose="020B0604020202020204" pitchFamily="34" charset="0"/>
                <a:cs typeface="Arial" panose="020B0604020202020204" pitchFamily="34" charset="0"/>
              </a:rPr>
              <a:t> </a:t>
            </a:r>
          </a:p>
          <a:p>
            <a:pPr marL="457200" lvl="1" indent="0">
              <a:buNone/>
            </a:pPr>
            <a:endParaRPr lang="en-GB" sz="2400" dirty="0">
              <a:latin typeface="Arial" panose="020B0604020202020204" pitchFamily="34" charset="0"/>
              <a:cs typeface="Arial" panose="020B0604020202020204" pitchFamily="34" charset="0"/>
            </a:endParaRPr>
          </a:p>
        </p:txBody>
      </p:sp>
      <p:sp>
        <p:nvSpPr>
          <p:cNvPr id="4" name="TextBox 3"/>
          <p:cNvSpPr txBox="1"/>
          <p:nvPr/>
        </p:nvSpPr>
        <p:spPr>
          <a:xfrm>
            <a:off x="6177064" y="5223753"/>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51795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5976" y="392756"/>
            <a:ext cx="8911687" cy="1280890"/>
          </a:xfrm>
        </p:spPr>
        <p:txBody>
          <a:bodyPr/>
          <a:lstStyle/>
          <a:p>
            <a:pPr algn="ctr"/>
            <a:r>
              <a:rPr lang="en-GB" dirty="0" smtClean="0"/>
              <a:t>Truman appears doomed</a:t>
            </a:r>
            <a:endParaRPr lang="en-GB" dirty="0"/>
          </a:p>
        </p:txBody>
      </p:sp>
      <p:sp>
        <p:nvSpPr>
          <p:cNvPr id="3" name="Content Placeholder 2"/>
          <p:cNvSpPr>
            <a:spLocks noGrp="1"/>
          </p:cNvSpPr>
          <p:nvPr>
            <p:ph idx="1"/>
          </p:nvPr>
        </p:nvSpPr>
        <p:spPr>
          <a:xfrm>
            <a:off x="892367" y="1527242"/>
            <a:ext cx="11014288" cy="5330757"/>
          </a:xfrm>
        </p:spPr>
        <p:txBody>
          <a:bodyPr>
            <a:normAutofit/>
          </a:bodyPr>
          <a:lstStyle/>
          <a:p>
            <a:r>
              <a:rPr lang="en-GB" sz="2400" dirty="0">
                <a:latin typeface="Arial" panose="020B0604020202020204" pitchFamily="34" charset="0"/>
                <a:cs typeface="Arial" panose="020B0604020202020204" pitchFamily="34" charset="0"/>
              </a:rPr>
              <a:t>Republicans pick Thomas </a:t>
            </a:r>
            <a:r>
              <a:rPr lang="en-GB" sz="2400" dirty="0" smtClean="0">
                <a:latin typeface="Arial" panose="020B0604020202020204" pitchFamily="34" charset="0"/>
                <a:cs typeface="Arial" panose="020B0604020202020204" pitchFamily="34" charset="0"/>
              </a:rPr>
              <a:t>Dewey</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…..Progressive Conservative</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…..Election result obvious…say nothing but platitudes </a:t>
            </a:r>
          </a:p>
          <a:p>
            <a:pPr marL="0" indent="0">
              <a:buNone/>
            </a:pP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  …….”You know your future is still ahead of you” !</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Republican feed off strikes of 1946: pass anti union “Taft Hartley” law</a:t>
            </a:r>
          </a:p>
          <a:p>
            <a:pPr lvl="1"/>
            <a:r>
              <a:rPr lang="en-GB" sz="2200" dirty="0" smtClean="0">
                <a:latin typeface="Arial" panose="020B0604020202020204" pitchFamily="34" charset="0"/>
                <a:cs typeface="Arial" panose="020B0604020202020204" pitchFamily="34" charset="0"/>
              </a:rPr>
              <a:t>Bans closed shops</a:t>
            </a:r>
          </a:p>
          <a:p>
            <a:pPr lvl="1"/>
            <a:r>
              <a:rPr lang="en-GB" sz="2200" dirty="0" smtClean="0">
                <a:latin typeface="Arial" panose="020B0604020202020204" pitchFamily="34" charset="0"/>
                <a:cs typeface="Arial" panose="020B0604020202020204" pitchFamily="34" charset="0"/>
              </a:rPr>
              <a:t>Allows Right to Work (i.e. no union) States</a:t>
            </a:r>
            <a:endParaRPr lang="en-GB" sz="22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Truman vetoes bill but Senate overrides </a:t>
            </a:r>
            <a:endParaRPr lang="en-GB" sz="2400" dirty="0">
              <a:latin typeface="Arial" panose="020B0604020202020204" pitchFamily="34" charset="0"/>
              <a:cs typeface="Arial" panose="020B0604020202020204" pitchFamily="34" charset="0"/>
            </a:endParaRPr>
          </a:p>
          <a:p>
            <a:endParaRPr lang="en-GB" dirty="0" smtClean="0"/>
          </a:p>
          <a:p>
            <a:r>
              <a:rPr lang="en-GB" sz="2400" dirty="0">
                <a:latin typeface="Arial" panose="020B0604020202020204" pitchFamily="34" charset="0"/>
                <a:cs typeface="Arial" panose="020B0604020202020204" pitchFamily="34" charset="0"/>
              </a:rPr>
              <a:t>Truman</a:t>
            </a:r>
            <a:r>
              <a:rPr lang="en-GB" sz="2400" dirty="0" smtClean="0">
                <a:latin typeface="Arial" panose="020B0604020202020204" pitchFamily="34" charset="0"/>
                <a:cs typeface="Arial" panose="020B0604020202020204" pitchFamily="34" charset="0"/>
              </a:rPr>
              <a:t>…”the </a:t>
            </a:r>
            <a:r>
              <a:rPr lang="en-GB" sz="2400" dirty="0">
                <a:latin typeface="Arial" panose="020B0604020202020204" pitchFamily="34" charset="0"/>
                <a:cs typeface="Arial" panose="020B0604020202020204" pitchFamily="34" charset="0"/>
              </a:rPr>
              <a:t>man who lost </a:t>
            </a:r>
            <a:r>
              <a:rPr lang="en-GB" sz="2400" dirty="0" smtClean="0">
                <a:latin typeface="Arial" panose="020B0604020202020204" pitchFamily="34" charset="0"/>
                <a:cs typeface="Arial" panose="020B0604020202020204" pitchFamily="34" charset="0"/>
              </a:rPr>
              <a:t>China”, </a:t>
            </a:r>
            <a:r>
              <a:rPr lang="en-GB" sz="2400" dirty="0">
                <a:latin typeface="Arial" panose="020B0604020202020204" pitchFamily="34" charset="0"/>
                <a:cs typeface="Arial" panose="020B0604020202020204" pitchFamily="34" charset="0"/>
              </a:rPr>
              <a:t>Marshal/ FDR Russian “</a:t>
            </a:r>
            <a:r>
              <a:rPr lang="en-GB" sz="2400" dirty="0" smtClean="0">
                <a:latin typeface="Arial" panose="020B0604020202020204" pitchFamily="34" charset="0"/>
                <a:cs typeface="Arial" panose="020B0604020202020204" pitchFamily="34" charset="0"/>
              </a:rPr>
              <a:t>dupe , pro union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408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243" y="428017"/>
            <a:ext cx="10732851" cy="1280890"/>
          </a:xfrm>
        </p:spPr>
        <p:txBody>
          <a:bodyPr/>
          <a:lstStyle/>
          <a:p>
            <a:r>
              <a:rPr lang="en-GB" dirty="0" smtClean="0"/>
              <a:t>The campaign: a forgone conclusion</a:t>
            </a:r>
            <a:endParaRPr lang="en-GB" dirty="0"/>
          </a:p>
        </p:txBody>
      </p:sp>
      <p:pic>
        <p:nvPicPr>
          <p:cNvPr id="4" name="Picture 3"/>
          <p:cNvPicPr>
            <a:picLocks noChangeAspect="1"/>
          </p:cNvPicPr>
          <p:nvPr/>
        </p:nvPicPr>
        <p:blipFill>
          <a:blip r:embed="rId2"/>
          <a:stretch>
            <a:fillRect/>
          </a:stretch>
        </p:blipFill>
        <p:spPr>
          <a:xfrm>
            <a:off x="126459" y="1254868"/>
            <a:ext cx="11935839" cy="5700408"/>
          </a:xfrm>
          <a:prstGeom prst="rect">
            <a:avLst/>
          </a:prstGeom>
        </p:spPr>
      </p:pic>
    </p:spTree>
    <p:extLst>
      <p:ext uri="{BB962C8B-B14F-4D97-AF65-F5344CB8AC3E}">
        <p14:creationId xmlns:p14="http://schemas.microsoft.com/office/powerpoint/2010/main" val="10885989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768" y="0"/>
            <a:ext cx="9955755" cy="1280890"/>
          </a:xfrm>
        </p:spPr>
        <p:txBody>
          <a:bodyPr/>
          <a:lstStyle/>
          <a:p>
            <a:pPr algn="ctr"/>
            <a:r>
              <a:rPr lang="en-GB" dirty="0" smtClean="0"/>
              <a:t>Truman “road show”: Bess and Margaret</a:t>
            </a:r>
            <a:endParaRPr lang="en-GB" dirty="0"/>
          </a:p>
        </p:txBody>
      </p:sp>
      <p:sp>
        <p:nvSpPr>
          <p:cNvPr id="5" name="TextBox 4"/>
          <p:cNvSpPr txBox="1"/>
          <p:nvPr/>
        </p:nvSpPr>
        <p:spPr>
          <a:xfrm>
            <a:off x="6770664" y="2634165"/>
            <a:ext cx="5186874"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Margaret only daughter</a:t>
            </a:r>
          </a:p>
          <a:p>
            <a:r>
              <a:rPr lang="en-GB" sz="2000" dirty="0">
                <a:latin typeface="Arial" panose="020B0604020202020204" pitchFamily="34" charset="0"/>
                <a:cs typeface="Arial" panose="020B0604020202020204" pitchFamily="34" charset="0"/>
              </a:rPr>
              <a:t>…opera singer </a:t>
            </a:r>
            <a:r>
              <a:rPr lang="en-GB" sz="2000" dirty="0" smtClean="0">
                <a:latin typeface="Arial" panose="020B0604020202020204" pitchFamily="34" charset="0"/>
                <a:cs typeface="Arial" panose="020B0604020202020204" pitchFamily="34" charset="0"/>
              </a:rPr>
              <a:t>career</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…Truman </a:t>
            </a:r>
            <a:r>
              <a:rPr lang="en-GB" sz="2000" dirty="0" smtClean="0">
                <a:latin typeface="Arial" panose="020B0604020202020204" pitchFamily="34" charset="0"/>
                <a:cs typeface="Arial" panose="020B0604020202020204" pitchFamily="34" charset="0"/>
              </a:rPr>
              <a:t>promotes to major opera houses</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…considered good, not great</a:t>
            </a:r>
          </a:p>
        </p:txBody>
      </p:sp>
      <p:sp>
        <p:nvSpPr>
          <p:cNvPr id="6" name="Rectangle 5"/>
          <p:cNvSpPr/>
          <p:nvPr/>
        </p:nvSpPr>
        <p:spPr>
          <a:xfrm>
            <a:off x="6698610" y="700831"/>
            <a:ext cx="5307418" cy="1908215"/>
          </a:xfrm>
          <a:prstGeom prst="rect">
            <a:avLst/>
          </a:prstGeom>
        </p:spPr>
        <p:txBody>
          <a:bodyPr wrap="square">
            <a:spAutoFit/>
          </a:bodyPr>
          <a:lstStyle/>
          <a:p>
            <a:r>
              <a:rPr lang="en-GB" sz="2000" dirty="0" smtClean="0">
                <a:latin typeface="Arial" panose="020B0604020202020204" pitchFamily="34" charset="0"/>
                <a:cs typeface="Arial" panose="020B0604020202020204" pitchFamily="34" charset="0"/>
              </a:rPr>
              <a:t>Truman a family man: “Three </a:t>
            </a:r>
            <a:r>
              <a:rPr lang="en-GB" sz="2000" dirty="0">
                <a:latin typeface="Arial" panose="020B0604020202020204" pitchFamily="34" charset="0"/>
                <a:cs typeface="Arial" panose="020B0604020202020204" pitchFamily="34" charset="0"/>
              </a:rPr>
              <a:t>things ruin a </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man</a:t>
            </a:r>
            <a:r>
              <a:rPr lang="en-GB" sz="2000" dirty="0">
                <a:latin typeface="Arial" panose="020B0604020202020204" pitchFamily="34" charset="0"/>
                <a:cs typeface="Arial" panose="020B0604020202020204" pitchFamily="34" charset="0"/>
              </a:rPr>
              <a:t>: power, money, and </a:t>
            </a:r>
            <a:r>
              <a:rPr lang="en-GB" sz="2000" dirty="0" smtClean="0">
                <a:latin typeface="Arial" panose="020B0604020202020204" pitchFamily="34" charset="0"/>
                <a:cs typeface="Arial" panose="020B0604020202020204" pitchFamily="34" charset="0"/>
              </a:rPr>
              <a:t>women</a:t>
            </a:r>
            <a:r>
              <a:rPr lang="en-GB" sz="2000" dirty="0">
                <a:latin typeface="Arial" panose="020B0604020202020204" pitchFamily="34" charset="0"/>
                <a:cs typeface="Arial" panose="020B0604020202020204" pitchFamily="34" charset="0"/>
              </a:rPr>
              <a:t>. I never </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wanted </a:t>
            </a:r>
            <a:r>
              <a:rPr lang="en-GB" sz="2000" dirty="0">
                <a:latin typeface="Arial" panose="020B0604020202020204" pitchFamily="34" charset="0"/>
                <a:cs typeface="Arial" panose="020B0604020202020204" pitchFamily="34" charset="0"/>
              </a:rPr>
              <a:t>power. I never </a:t>
            </a:r>
            <a:r>
              <a:rPr lang="en-GB" sz="2000" dirty="0" smtClean="0">
                <a:latin typeface="Arial" panose="020B0604020202020204" pitchFamily="34" charset="0"/>
                <a:cs typeface="Arial" panose="020B0604020202020204" pitchFamily="34" charset="0"/>
              </a:rPr>
              <a:t>had  </a:t>
            </a:r>
            <a:r>
              <a:rPr lang="en-GB" sz="2000" dirty="0">
                <a:latin typeface="Arial" panose="020B0604020202020204" pitchFamily="34" charset="0"/>
                <a:cs typeface="Arial" panose="020B0604020202020204" pitchFamily="34" charset="0"/>
              </a:rPr>
              <a:t>any money, </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and </a:t>
            </a:r>
            <a:r>
              <a:rPr lang="en-GB" sz="2000" dirty="0">
                <a:latin typeface="Arial" panose="020B0604020202020204" pitchFamily="34" charset="0"/>
                <a:cs typeface="Arial" panose="020B0604020202020204" pitchFamily="34" charset="0"/>
              </a:rPr>
              <a:t>the only woman in my life is up at the </a:t>
            </a:r>
            <a:r>
              <a:rPr lang="en-GB" sz="2000" dirty="0" smtClean="0">
                <a:latin typeface="Arial" panose="020B0604020202020204" pitchFamily="34" charset="0"/>
                <a:cs typeface="Arial" panose="020B0604020202020204" pitchFamily="34" charset="0"/>
              </a:rPr>
              <a:t>house right </a:t>
            </a:r>
            <a:r>
              <a:rPr lang="en-GB" sz="2000" dirty="0">
                <a:latin typeface="Arial" panose="020B0604020202020204" pitchFamily="34" charset="0"/>
                <a:cs typeface="Arial" panose="020B0604020202020204" pitchFamily="34" charset="0"/>
              </a:rPr>
              <a:t>now</a:t>
            </a:r>
            <a:r>
              <a:rPr lang="en-GB" sz="2000" dirty="0" smtClean="0">
                <a:latin typeface="Arial" panose="020B0604020202020204" pitchFamily="34" charset="0"/>
                <a:cs typeface="Arial" panose="020B0604020202020204" pitchFamily="34" charset="0"/>
              </a:rPr>
              <a:t>.” .. married 55 years!</a:t>
            </a:r>
            <a:endParaRPr lang="en-GB" sz="2000"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6732396" y="4180116"/>
            <a:ext cx="5363969" cy="1323439"/>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Truman 1948 </a:t>
            </a:r>
            <a:r>
              <a:rPr lang="en-GB" sz="2000" dirty="0" smtClean="0">
                <a:latin typeface="Arial" panose="020B0604020202020204" pitchFamily="34" charset="0"/>
                <a:cs typeface="Arial" panose="020B0604020202020204" pitchFamily="34" charset="0"/>
              </a:rPr>
              <a:t>aggressive campaign</a:t>
            </a:r>
            <a:r>
              <a:rPr lang="en-GB" sz="2000" dirty="0">
                <a:latin typeface="Arial" panose="020B0604020202020204" pitchFamily="34" charset="0"/>
                <a:cs typeface="Arial" panose="020B0604020202020204" pitchFamily="34" charset="0"/>
              </a:rPr>
              <a:t>: </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a:t>
            </a:r>
            <a:r>
              <a:rPr lang="en-GB" sz="2000" dirty="0">
                <a:latin typeface="Arial" panose="020B0604020202020204" pitchFamily="34" charset="0"/>
                <a:cs typeface="Arial" panose="020B0604020202020204" pitchFamily="34" charset="0"/>
              </a:rPr>
              <a:t>Speech by </a:t>
            </a:r>
            <a:r>
              <a:rPr lang="en-GB" sz="2000" dirty="0" smtClean="0">
                <a:latin typeface="Arial" panose="020B0604020202020204" pitchFamily="34" charset="0"/>
                <a:cs typeface="Arial" panose="020B0604020202020204" pitchFamily="34" charset="0"/>
              </a:rPr>
              <a:t>Harry “Give </a:t>
            </a:r>
            <a:r>
              <a:rPr lang="en-GB" sz="2000" dirty="0" err="1" smtClean="0">
                <a:latin typeface="Arial" panose="020B0604020202020204" pitchFamily="34" charset="0"/>
                <a:cs typeface="Arial" panose="020B0604020202020204" pitchFamily="34" charset="0"/>
              </a:rPr>
              <a:t>em</a:t>
            </a:r>
            <a:r>
              <a:rPr lang="en-GB" sz="2000" dirty="0" smtClean="0">
                <a:latin typeface="Arial" panose="020B0604020202020204" pitchFamily="34" charset="0"/>
                <a:cs typeface="Arial" panose="020B0604020202020204" pitchFamily="34" charset="0"/>
              </a:rPr>
              <a:t> Hell Harry”</a:t>
            </a: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…song by </a:t>
            </a:r>
            <a:r>
              <a:rPr lang="en-GB" sz="2000" dirty="0" smtClean="0">
                <a:latin typeface="Arial" panose="020B0604020202020204" pitchFamily="34" charset="0"/>
                <a:cs typeface="Arial" panose="020B0604020202020204" pitchFamily="34" charset="0"/>
              </a:rPr>
              <a:t>Margaret/ …</a:t>
            </a:r>
            <a:r>
              <a:rPr lang="en-GB" sz="2000" dirty="0">
                <a:latin typeface="Arial" panose="020B0604020202020204" pitchFamily="34" charset="0"/>
                <a:cs typeface="Arial" panose="020B0604020202020204" pitchFamily="34" charset="0"/>
              </a:rPr>
              <a:t>duet Harry &amp; Margaret</a:t>
            </a:r>
          </a:p>
          <a:p>
            <a:r>
              <a:rPr lang="en-GB" sz="2000" dirty="0">
                <a:latin typeface="Arial" panose="020B0604020202020204" pitchFamily="34" charset="0"/>
                <a:cs typeface="Arial" panose="020B0604020202020204" pitchFamily="34" charset="0"/>
              </a:rPr>
              <a:t>…then “meet the </a:t>
            </a:r>
            <a:r>
              <a:rPr lang="en-GB" sz="2000" dirty="0" err="1">
                <a:latin typeface="Arial" panose="020B0604020202020204" pitchFamily="34" charset="0"/>
                <a:cs typeface="Arial" panose="020B0604020202020204" pitchFamily="34" charset="0"/>
              </a:rPr>
              <a:t>Boss”..Bess</a:t>
            </a:r>
            <a:endParaRPr lang="en-GB" sz="2000" dirty="0">
              <a:latin typeface="Arial" panose="020B0604020202020204" pitchFamily="34" charset="0"/>
              <a:cs typeface="Arial" panose="020B0604020202020204" pitchFamily="34" charset="0"/>
            </a:endParaRPr>
          </a:p>
        </p:txBody>
      </p:sp>
      <p:sp>
        <p:nvSpPr>
          <p:cNvPr id="8" name="TextBox 7"/>
          <p:cNvSpPr txBox="1"/>
          <p:nvPr/>
        </p:nvSpPr>
        <p:spPr>
          <a:xfrm>
            <a:off x="6816990" y="5585431"/>
            <a:ext cx="4709944" cy="1323439"/>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Margaret marries….successful writer of </a:t>
            </a:r>
          </a:p>
          <a:p>
            <a:r>
              <a:rPr lang="en-GB" sz="2000" dirty="0">
                <a:latin typeface="Arial" panose="020B0604020202020204" pitchFamily="34" charset="0"/>
                <a:cs typeface="Arial" panose="020B0604020202020204" pitchFamily="34" charset="0"/>
              </a:rPr>
              <a:t>Murder mysteries (“murder in Havana”  </a:t>
            </a:r>
          </a:p>
          <a:p>
            <a:r>
              <a:rPr lang="en-GB" sz="2000" dirty="0">
                <a:latin typeface="Arial" panose="020B0604020202020204" pitchFamily="34" charset="0"/>
                <a:cs typeface="Arial" panose="020B0604020202020204" pitchFamily="34" charset="0"/>
              </a:rPr>
              <a:t>“murder at </a:t>
            </a:r>
            <a:r>
              <a:rPr lang="en-GB" sz="2000" dirty="0" smtClean="0">
                <a:latin typeface="Arial" panose="020B0604020202020204" pitchFamily="34" charset="0"/>
                <a:cs typeface="Arial" panose="020B0604020202020204" pitchFamily="34" charset="0"/>
              </a:rPr>
              <a:t>CIA…murder at Pentagon</a:t>
            </a:r>
            <a:r>
              <a:rPr lang="en-GB" sz="2000" dirty="0">
                <a:latin typeface="Arial" panose="020B0604020202020204" pitchFamily="34" charset="0"/>
                <a:cs typeface="Arial" panose="020B0604020202020204" pitchFamily="34" charset="0"/>
              </a:rPr>
              <a:t>, </a:t>
            </a: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Murder at Congress</a:t>
            </a:r>
            <a:r>
              <a:rPr lang="en-GB" dirty="0" smtClean="0"/>
              <a:t>”</a:t>
            </a:r>
            <a:endParaRPr lang="en-GB" dirty="0"/>
          </a:p>
        </p:txBody>
      </p:sp>
      <p:pic>
        <p:nvPicPr>
          <p:cNvPr id="3" name="Picture 2"/>
          <p:cNvPicPr>
            <a:picLocks noChangeAspect="1"/>
          </p:cNvPicPr>
          <p:nvPr/>
        </p:nvPicPr>
        <p:blipFill>
          <a:blip r:embed="rId2"/>
          <a:stretch>
            <a:fillRect/>
          </a:stretch>
        </p:blipFill>
        <p:spPr>
          <a:xfrm>
            <a:off x="173596" y="1483112"/>
            <a:ext cx="6447619" cy="5374888"/>
          </a:xfrm>
          <a:prstGeom prst="rect">
            <a:avLst/>
          </a:prstGeom>
        </p:spPr>
      </p:pic>
      <p:sp>
        <p:nvSpPr>
          <p:cNvPr id="9" name="TextBox 8"/>
          <p:cNvSpPr txBox="1"/>
          <p:nvPr/>
        </p:nvSpPr>
        <p:spPr>
          <a:xfrm>
            <a:off x="1893012" y="909866"/>
            <a:ext cx="4853636" cy="523220"/>
          </a:xfrm>
          <a:prstGeom prst="rect">
            <a:avLst/>
          </a:prstGeom>
          <a:noFill/>
        </p:spPr>
        <p:txBody>
          <a:bodyPr wrap="none" rtlCol="0">
            <a:spAutoFit/>
          </a:bodyPr>
          <a:lstStyle/>
          <a:p>
            <a:r>
              <a:rPr lang="en-GB" sz="2800" dirty="0" smtClean="0">
                <a:latin typeface="Arial" panose="020B0604020202020204" pitchFamily="34" charset="0"/>
                <a:cs typeface="Arial" panose="020B0604020202020204" pitchFamily="34" charset="0"/>
              </a:rPr>
              <a:t>Margaret Truman 1924-2008</a:t>
            </a:r>
            <a:r>
              <a:rPr lang="en-GB" dirty="0" smtClean="0"/>
              <a:t>)</a:t>
            </a:r>
            <a:endParaRPr lang="en-GB" dirty="0"/>
          </a:p>
        </p:txBody>
      </p:sp>
    </p:spTree>
    <p:extLst>
      <p:ext uri="{BB962C8B-B14F-4D97-AF65-F5344CB8AC3E}">
        <p14:creationId xmlns:p14="http://schemas.microsoft.com/office/powerpoint/2010/main" val="276643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742" y="186365"/>
            <a:ext cx="8911687" cy="1280890"/>
          </a:xfrm>
        </p:spPr>
        <p:txBody>
          <a:bodyPr/>
          <a:lstStyle/>
          <a:p>
            <a:pPr algn="ctr"/>
            <a:r>
              <a:rPr lang="en-GB" dirty="0" smtClean="0"/>
              <a:t>The joys of beating the polls</a:t>
            </a:r>
            <a:endParaRPr lang="en-GB" dirty="0"/>
          </a:p>
        </p:txBody>
      </p:sp>
      <p:pic>
        <p:nvPicPr>
          <p:cNvPr id="1026" name="Picture 2" descr="Dewey Defeats Truman News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7940"/>
            <a:ext cx="12062298" cy="632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8138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0815" y="116027"/>
            <a:ext cx="8911687" cy="854495"/>
          </a:xfrm>
        </p:spPr>
        <p:txBody>
          <a:bodyPr/>
          <a:lstStyle/>
          <a:p>
            <a:pPr algn="ctr"/>
            <a:r>
              <a:rPr lang="en-GB" dirty="0" smtClean="0"/>
              <a:t>Result….biggest surprise till Trump </a:t>
            </a:r>
            <a:endParaRPr lang="en-GB" dirty="0"/>
          </a:p>
        </p:txBody>
      </p:sp>
      <p:pic>
        <p:nvPicPr>
          <p:cNvPr id="4" name="Picture 3"/>
          <p:cNvPicPr>
            <a:picLocks noChangeAspect="1"/>
          </p:cNvPicPr>
          <p:nvPr/>
        </p:nvPicPr>
        <p:blipFill>
          <a:blip r:embed="rId2"/>
          <a:stretch>
            <a:fillRect/>
          </a:stretch>
        </p:blipFill>
        <p:spPr>
          <a:xfrm>
            <a:off x="233464" y="994787"/>
            <a:ext cx="7422203" cy="5736753"/>
          </a:xfrm>
          <a:prstGeom prst="rect">
            <a:avLst/>
          </a:prstGeom>
        </p:spPr>
      </p:pic>
      <p:sp>
        <p:nvSpPr>
          <p:cNvPr id="5" name="Oval 4"/>
          <p:cNvSpPr/>
          <p:nvPr/>
        </p:nvSpPr>
        <p:spPr>
          <a:xfrm>
            <a:off x="4119396" y="4414112"/>
            <a:ext cx="1984442" cy="1468877"/>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418890" y="924021"/>
            <a:ext cx="4588890"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Truman wins college</a:t>
            </a:r>
          </a:p>
          <a:p>
            <a:r>
              <a:rPr lang="en-GB" sz="2400" dirty="0" smtClean="0">
                <a:latin typeface="Arial" panose="020B0604020202020204" pitchFamily="34" charset="0"/>
                <a:cs typeface="Arial" panose="020B0604020202020204" pitchFamily="34" charset="0"/>
              </a:rPr>
              <a:t>Dem 303, Rep 189, </a:t>
            </a:r>
            <a:r>
              <a:rPr lang="en-GB" sz="2400" dirty="0" err="1" smtClean="0">
                <a:latin typeface="Arial" panose="020B0604020202020204" pitchFamily="34" charset="0"/>
                <a:cs typeface="Arial" panose="020B0604020202020204" pitchFamily="34" charset="0"/>
              </a:rPr>
              <a:t>Dixicrats</a:t>
            </a:r>
            <a:r>
              <a:rPr lang="en-GB" sz="2400" dirty="0" smtClean="0">
                <a:latin typeface="Arial" panose="020B0604020202020204" pitchFamily="34" charset="0"/>
                <a:cs typeface="Arial" panose="020B0604020202020204" pitchFamily="34" charset="0"/>
              </a:rPr>
              <a:t> 39</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8998085" y="2324911"/>
            <a:ext cx="184731" cy="369332"/>
          </a:xfrm>
          <a:prstGeom prst="rect">
            <a:avLst/>
          </a:prstGeom>
          <a:noFill/>
        </p:spPr>
        <p:txBody>
          <a:bodyPr wrap="none" rtlCol="0">
            <a:spAutoFit/>
          </a:bodyPr>
          <a:lstStyle/>
          <a:p>
            <a:endParaRPr lang="en-GB" dirty="0"/>
          </a:p>
        </p:txBody>
      </p:sp>
      <p:sp>
        <p:nvSpPr>
          <p:cNvPr id="8" name="TextBox 7"/>
          <p:cNvSpPr txBox="1"/>
          <p:nvPr/>
        </p:nvSpPr>
        <p:spPr>
          <a:xfrm>
            <a:off x="7535267" y="2282331"/>
            <a:ext cx="3573414"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Wins popular vote by 2m</a:t>
            </a:r>
          </a:p>
          <a:p>
            <a:r>
              <a:rPr lang="en-GB" sz="2400" dirty="0">
                <a:latin typeface="Arial" panose="020B0604020202020204" pitchFamily="34" charset="0"/>
                <a:cs typeface="Arial" panose="020B0604020202020204" pitchFamily="34" charset="0"/>
              </a:rPr>
              <a:t>…49% vote vs 45%</a:t>
            </a:r>
          </a:p>
        </p:txBody>
      </p:sp>
      <p:sp>
        <p:nvSpPr>
          <p:cNvPr id="9" name="TextBox 8"/>
          <p:cNvSpPr txBox="1"/>
          <p:nvPr/>
        </p:nvSpPr>
        <p:spPr>
          <a:xfrm>
            <a:off x="7589711" y="3402224"/>
            <a:ext cx="4224233" cy="1477328"/>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Democrats lose “Solid South”</a:t>
            </a:r>
          </a:p>
          <a:p>
            <a:r>
              <a:rPr lang="en-GB" sz="2400" dirty="0">
                <a:latin typeface="Arial" panose="020B0604020202020204" pitchFamily="34" charset="0"/>
                <a:cs typeface="Arial" panose="020B0604020202020204" pitchFamily="34" charset="0"/>
              </a:rPr>
              <a:t>First time since </a:t>
            </a:r>
            <a:r>
              <a:rPr lang="en-GB" sz="2400" dirty="0" err="1">
                <a:latin typeface="Arial" panose="020B0604020202020204" pitchFamily="34" charset="0"/>
                <a:cs typeface="Arial" panose="020B0604020202020204" pitchFamily="34" charset="0"/>
              </a:rPr>
              <a:t>civl</a:t>
            </a:r>
            <a:r>
              <a:rPr lang="en-GB" sz="2400" dirty="0">
                <a:latin typeface="Arial" panose="020B0604020202020204" pitchFamily="34" charset="0"/>
                <a:cs typeface="Arial" panose="020B0604020202020204" pitchFamily="34" charset="0"/>
              </a:rPr>
              <a:t> war</a:t>
            </a:r>
          </a:p>
          <a:p>
            <a:r>
              <a:rPr lang="en-GB" sz="2400" dirty="0">
                <a:latin typeface="Arial" panose="020B0604020202020204" pitchFamily="34" charset="0"/>
                <a:cs typeface="Arial" panose="020B0604020202020204" pitchFamily="34" charset="0"/>
              </a:rPr>
              <a:t>….due to civil rights initiatives</a:t>
            </a:r>
          </a:p>
          <a:p>
            <a:endParaRPr lang="en-GB" dirty="0"/>
          </a:p>
        </p:txBody>
      </p:sp>
      <p:sp>
        <p:nvSpPr>
          <p:cNvPr id="10" name="TextBox 9"/>
          <p:cNvSpPr txBox="1"/>
          <p:nvPr/>
        </p:nvSpPr>
        <p:spPr>
          <a:xfrm>
            <a:off x="7592384" y="5649204"/>
            <a:ext cx="4345058"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Win  Detroit (Michigan) </a:t>
            </a:r>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Chicago, Illinois</a:t>
            </a:r>
            <a:endParaRPr lang="en-GB" sz="2400" dirty="0">
              <a:latin typeface="Arial" panose="020B0604020202020204" pitchFamily="34" charset="0"/>
              <a:cs typeface="Arial" panose="020B0604020202020204" pitchFamily="34" charset="0"/>
            </a:endParaRPr>
          </a:p>
        </p:txBody>
      </p:sp>
      <p:sp>
        <p:nvSpPr>
          <p:cNvPr id="12" name="TextBox 11"/>
          <p:cNvSpPr txBox="1"/>
          <p:nvPr/>
        </p:nvSpPr>
        <p:spPr>
          <a:xfrm>
            <a:off x="7755367" y="4825633"/>
            <a:ext cx="5780750"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Dems lose NY…8% vote to Progressives</a:t>
            </a:r>
          </a:p>
        </p:txBody>
      </p:sp>
      <p:sp>
        <p:nvSpPr>
          <p:cNvPr id="3" name="Right Arrow 2"/>
          <p:cNvSpPr/>
          <p:nvPr/>
        </p:nvSpPr>
        <p:spPr>
          <a:xfrm rot="2521692" flipH="1" flipV="1">
            <a:off x="5577005" y="4519499"/>
            <a:ext cx="3014576" cy="45937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2418763" flipH="1" flipV="1">
            <a:off x="4565213" y="4751726"/>
            <a:ext cx="3625712" cy="459375"/>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756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0" grpId="0"/>
      <p:bldP spid="12" grpId="0"/>
      <p:bldP spid="3"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8635" y="212630"/>
            <a:ext cx="8911687" cy="1280890"/>
          </a:xfrm>
        </p:spPr>
        <p:txBody>
          <a:bodyPr/>
          <a:lstStyle/>
          <a:p>
            <a:pPr algn="ctr"/>
            <a:r>
              <a:rPr lang="en-GB" dirty="0" smtClean="0"/>
              <a:t>Election aftermath</a:t>
            </a:r>
            <a:endParaRPr lang="en-GB" dirty="0"/>
          </a:p>
        </p:txBody>
      </p:sp>
      <p:sp>
        <p:nvSpPr>
          <p:cNvPr id="3" name="Content Placeholder 2"/>
          <p:cNvSpPr>
            <a:spLocks noGrp="1"/>
          </p:cNvSpPr>
          <p:nvPr>
            <p:ph idx="1"/>
          </p:nvPr>
        </p:nvSpPr>
        <p:spPr>
          <a:xfrm>
            <a:off x="640081" y="1314450"/>
            <a:ext cx="11441430" cy="4596772"/>
          </a:xfrm>
        </p:spPr>
        <p:txBody>
          <a:bodyPr>
            <a:noAutofit/>
          </a:bodyPr>
          <a:lstStyle/>
          <a:p>
            <a:r>
              <a:rPr lang="en-GB" sz="2400" dirty="0" smtClean="0">
                <a:latin typeface="Arial" panose="020B0604020202020204" pitchFamily="34" charset="0"/>
                <a:cs typeface="Arial" panose="020B0604020202020204" pitchFamily="34" charset="0"/>
              </a:rPr>
              <a:t>Democrats regain control of house, Republicans the Senate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“Fair Deal” dies in committee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Cold war intensifies</a:t>
            </a:r>
          </a:p>
          <a:p>
            <a:pPr lvl="1"/>
            <a:r>
              <a:rPr lang="en-GB" sz="2400" dirty="0" smtClean="0">
                <a:latin typeface="Arial" panose="020B0604020202020204" pitchFamily="34" charset="0"/>
                <a:cs typeface="Arial" panose="020B0604020202020204" pitchFamily="34" charset="0"/>
              </a:rPr>
              <a:t>US/UK agree to create “West Germany”</a:t>
            </a:r>
          </a:p>
          <a:p>
            <a:pPr lvl="1"/>
            <a:r>
              <a:rPr lang="en-GB" sz="2400" dirty="0" smtClean="0">
                <a:latin typeface="Arial" panose="020B0604020202020204" pitchFamily="34" charset="0"/>
                <a:cs typeface="Arial" panose="020B0604020202020204" pitchFamily="34" charset="0"/>
              </a:rPr>
              <a:t>Japan and West Germany to be reindustrialised</a:t>
            </a:r>
          </a:p>
          <a:p>
            <a:pPr lvl="1"/>
            <a:r>
              <a:rPr lang="en-GB" sz="2400" dirty="0" err="1" smtClean="0">
                <a:latin typeface="Arial" panose="020B0604020202020204" pitchFamily="34" charset="0"/>
                <a:cs typeface="Arial" panose="020B0604020202020204" pitchFamily="34" charset="0"/>
              </a:rPr>
              <a:t>Nato</a:t>
            </a:r>
            <a:r>
              <a:rPr lang="en-GB" sz="2400" dirty="0" smtClean="0">
                <a:latin typeface="Arial" panose="020B0604020202020204" pitchFamily="34" charset="0"/>
                <a:cs typeface="Arial" panose="020B0604020202020204" pitchFamily="34" charset="0"/>
              </a:rPr>
              <a:t> established April 1949 military alliance</a:t>
            </a:r>
          </a:p>
          <a:p>
            <a:pPr lvl="1"/>
            <a:r>
              <a:rPr lang="en-GB" sz="2400" dirty="0" smtClean="0">
                <a:latin typeface="Arial" panose="020B0604020202020204" pitchFamily="34" charset="0"/>
                <a:cs typeface="Arial" panose="020B0604020202020204" pitchFamily="34" charset="0"/>
              </a:rPr>
              <a:t>“</a:t>
            </a:r>
            <a:r>
              <a:rPr lang="en-GB" sz="2400" dirty="0" err="1" smtClean="0">
                <a:latin typeface="Arial" panose="020B0604020202020204" pitchFamily="34" charset="0"/>
                <a:cs typeface="Arial" panose="020B0604020202020204" pitchFamily="34" charset="0"/>
              </a:rPr>
              <a:t>Unamerican</a:t>
            </a:r>
            <a:r>
              <a:rPr lang="en-GB" sz="2400" dirty="0" smtClean="0">
                <a:latin typeface="Arial" panose="020B0604020202020204" pitchFamily="34" charset="0"/>
                <a:cs typeface="Arial" panose="020B0604020202020204" pitchFamily="34" charset="0"/>
              </a:rPr>
              <a:t> </a:t>
            </a:r>
            <a:r>
              <a:rPr lang="en-GB" sz="2400" dirty="0" err="1" smtClean="0">
                <a:latin typeface="Arial" panose="020B0604020202020204" pitchFamily="34" charset="0"/>
                <a:cs typeface="Arial" panose="020B0604020202020204" pitchFamily="34" charset="0"/>
              </a:rPr>
              <a:t>Activites</a:t>
            </a:r>
            <a:r>
              <a:rPr lang="en-GB" sz="2400" dirty="0" smtClean="0">
                <a:latin typeface="Arial" panose="020B0604020202020204" pitchFamily="34" charset="0"/>
                <a:cs typeface="Arial" panose="020B0604020202020204" pitchFamily="34" charset="0"/>
              </a:rPr>
              <a:t>” Committee in Senate steps up pressure…spy network</a:t>
            </a:r>
          </a:p>
        </p:txBody>
      </p:sp>
      <p:sp>
        <p:nvSpPr>
          <p:cNvPr id="4" name="TextBox 3"/>
          <p:cNvSpPr txBox="1"/>
          <p:nvPr/>
        </p:nvSpPr>
        <p:spPr>
          <a:xfrm>
            <a:off x="705985" y="6273225"/>
            <a:ext cx="11182677"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Then on August 29</a:t>
            </a:r>
            <a:r>
              <a:rPr lang="en-GB" sz="3200" baseline="30000" dirty="0" smtClean="0">
                <a:latin typeface="Arial" panose="020B0604020202020204" pitchFamily="34" charset="0"/>
                <a:cs typeface="Arial" panose="020B0604020202020204" pitchFamily="34" charset="0"/>
              </a:rPr>
              <a:t>th</a:t>
            </a:r>
            <a:r>
              <a:rPr lang="en-GB" sz="3200" dirty="0" smtClean="0">
                <a:latin typeface="Arial" panose="020B0604020202020204" pitchFamily="34" charset="0"/>
                <a:cs typeface="Arial" panose="020B0604020202020204" pitchFamily="34" charset="0"/>
              </a:rPr>
              <a:t> 1949 something completely unexpected</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096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0665" y="0"/>
            <a:ext cx="9710779" cy="1280890"/>
          </a:xfrm>
        </p:spPr>
        <p:txBody>
          <a:bodyPr>
            <a:normAutofit fontScale="90000"/>
          </a:bodyPr>
          <a:lstStyle/>
          <a:p>
            <a:r>
              <a:rPr lang="en-GB" dirty="0" smtClean="0"/>
              <a:t>Demonstrations across Europe</a:t>
            </a:r>
            <a:br>
              <a:rPr lang="en-GB" dirty="0" smtClean="0"/>
            </a:br>
            <a:r>
              <a:rPr lang="en-GB" dirty="0" smtClean="0"/>
              <a:t>…..German demonstrations “we want bread”</a:t>
            </a:r>
            <a:br>
              <a:rPr lang="en-GB" dirty="0" smtClean="0"/>
            </a:br>
            <a:endParaRPr lang="en-GB" dirty="0"/>
          </a:p>
        </p:txBody>
      </p:sp>
      <p:pic>
        <p:nvPicPr>
          <p:cNvPr id="2050" name="Picture 2" descr="https://upload.wikimedia.org/wikipedia/commons/f/fd/Bundesarchiv_Bild_183-B0527-0001-753%2C_Krefeld%2C_Hungerwinter%2C_Demonst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72" y="1296062"/>
            <a:ext cx="12052327" cy="556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3513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8489" y="101491"/>
            <a:ext cx="8911687" cy="1280890"/>
          </a:xfrm>
        </p:spPr>
        <p:txBody>
          <a:bodyPr/>
          <a:lstStyle/>
          <a:p>
            <a:pPr algn="ctr"/>
            <a:r>
              <a:rPr lang="en-GB" dirty="0" smtClean="0"/>
              <a:t>Russian Atomic bomb</a:t>
            </a:r>
            <a:endParaRPr lang="en-GB" dirty="0"/>
          </a:p>
        </p:txBody>
      </p:sp>
      <p:pic>
        <p:nvPicPr>
          <p:cNvPr id="5" name="Picture 4"/>
          <p:cNvPicPr>
            <a:picLocks noChangeAspect="1"/>
          </p:cNvPicPr>
          <p:nvPr/>
        </p:nvPicPr>
        <p:blipFill>
          <a:blip r:embed="rId2"/>
          <a:stretch>
            <a:fillRect/>
          </a:stretch>
        </p:blipFill>
        <p:spPr>
          <a:xfrm>
            <a:off x="87547" y="777240"/>
            <a:ext cx="12217941" cy="6929361"/>
          </a:xfrm>
          <a:prstGeom prst="rect">
            <a:avLst/>
          </a:prstGeom>
        </p:spPr>
      </p:pic>
    </p:spTree>
    <p:extLst>
      <p:ext uri="{BB962C8B-B14F-4D97-AF65-F5344CB8AC3E}">
        <p14:creationId xmlns:p14="http://schemas.microsoft.com/office/powerpoint/2010/main" val="4669877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3749" y="2719854"/>
            <a:ext cx="10025373" cy="1754326"/>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Next talk34: USA during the 1950’s.. March 17th</a:t>
            </a:r>
          </a:p>
          <a:p>
            <a:endParaRPr lang="en-GB" sz="3600" dirty="0">
              <a:latin typeface="Arial" panose="020B0604020202020204" pitchFamily="34" charset="0"/>
              <a:cs typeface="Arial" panose="020B0604020202020204" pitchFamily="34" charset="0"/>
            </a:endParaRPr>
          </a:p>
          <a:p>
            <a:r>
              <a:rPr lang="en-GB" sz="3600" dirty="0" smtClean="0">
                <a:latin typeface="Arial" panose="020B0604020202020204" pitchFamily="34" charset="0"/>
                <a:cs typeface="Arial" panose="020B0604020202020204" pitchFamily="34" charset="0"/>
              </a:rPr>
              <a:t>Then Talk 35: The cold war during the 1950’s</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3631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7631" y="166910"/>
            <a:ext cx="8911687" cy="912860"/>
          </a:xfrm>
        </p:spPr>
        <p:txBody>
          <a:bodyPr/>
          <a:lstStyle/>
          <a:p>
            <a:pPr algn="ctr"/>
            <a:r>
              <a:rPr lang="en-GB" dirty="0" smtClean="0"/>
              <a:t>A collapse of trust</a:t>
            </a:r>
            <a:endParaRPr lang="en-GB" dirty="0"/>
          </a:p>
        </p:txBody>
      </p:sp>
      <p:sp>
        <p:nvSpPr>
          <p:cNvPr id="3" name="Content Placeholder 2"/>
          <p:cNvSpPr>
            <a:spLocks noGrp="1"/>
          </p:cNvSpPr>
          <p:nvPr>
            <p:ph idx="1"/>
          </p:nvPr>
        </p:nvSpPr>
        <p:spPr>
          <a:xfrm>
            <a:off x="484742" y="925417"/>
            <a:ext cx="12296229" cy="5838940"/>
          </a:xfrm>
        </p:spPr>
        <p:txBody>
          <a:bodyPr>
            <a:noAutofit/>
          </a:bodyPr>
          <a:lstStyle/>
          <a:p>
            <a:r>
              <a:rPr lang="en-GB" sz="2400" dirty="0" smtClean="0">
                <a:latin typeface="Arial" panose="020B0604020202020204" pitchFamily="34" charset="0"/>
                <a:cs typeface="Arial" panose="020B0604020202020204" pitchFamily="34" charset="0"/>
              </a:rPr>
              <a:t>Potsdam Treaty Broken….”free and fair elections” commitment</a:t>
            </a:r>
          </a:p>
          <a:p>
            <a:pPr lvl="1"/>
            <a:r>
              <a:rPr lang="en-GB" sz="2400" dirty="0" smtClean="0">
                <a:latin typeface="Arial" panose="020B0604020202020204" pitchFamily="34" charset="0"/>
                <a:cs typeface="Arial" panose="020B0604020202020204" pitchFamily="34" charset="0"/>
              </a:rPr>
              <a:t>Rigged </a:t>
            </a:r>
            <a:r>
              <a:rPr lang="en-GB" sz="2400" dirty="0">
                <a:latin typeface="Arial" panose="020B0604020202020204" pitchFamily="34" charset="0"/>
                <a:cs typeface="Arial" panose="020B0604020202020204" pitchFamily="34" charset="0"/>
              </a:rPr>
              <a:t>elections Poland, Hungary, Romania, Bulgaria </a:t>
            </a:r>
            <a:r>
              <a:rPr lang="en-GB" sz="2400" dirty="0" smtClean="0">
                <a:latin typeface="Arial" panose="020B0604020202020204" pitchFamily="34" charset="0"/>
                <a:cs typeface="Arial" panose="020B0604020202020204" pitchFamily="34" charset="0"/>
              </a:rPr>
              <a:t>1946</a:t>
            </a:r>
          </a:p>
          <a:p>
            <a:pPr lvl="1"/>
            <a:r>
              <a:rPr lang="en-GB" sz="2400" dirty="0" smtClean="0">
                <a:latin typeface="Arial" panose="020B0604020202020204" pitchFamily="34" charset="0"/>
                <a:cs typeface="Arial" panose="020B0604020202020204" pitchFamily="34" charset="0"/>
              </a:rPr>
              <a:t>Murders of opposition candidates/ </a:t>
            </a:r>
            <a:r>
              <a:rPr lang="en-GB" sz="2400" dirty="0" err="1" smtClean="0">
                <a:latin typeface="Arial" panose="020B0604020202020204" pitchFamily="34" charset="0"/>
                <a:cs typeface="Arial" panose="020B0604020202020204" pitchFamily="34" charset="0"/>
              </a:rPr>
              <a:t>dissappearances</a:t>
            </a:r>
            <a:endParaRPr lang="en-GB" sz="2400" dirty="0">
              <a:latin typeface="Arial" panose="020B0604020202020204" pitchFamily="34" charset="0"/>
              <a:cs typeface="Arial" panose="020B0604020202020204" pitchFamily="34" charset="0"/>
            </a:endParaRP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Stalin Bolshoi Ballet Speech February 1946:</a:t>
            </a:r>
          </a:p>
          <a:p>
            <a:pPr lvl="1"/>
            <a:r>
              <a:rPr lang="en-GB" sz="2400" dirty="0">
                <a:latin typeface="Arial" panose="020B0604020202020204" pitchFamily="34" charset="0"/>
                <a:cs typeface="Arial" panose="020B0604020202020204" pitchFamily="34" charset="0"/>
              </a:rPr>
              <a:t>“Under the present capitalist conditions of world economic </a:t>
            </a:r>
            <a:r>
              <a:rPr lang="en-GB" sz="2400" dirty="0" smtClean="0">
                <a:latin typeface="Arial" panose="020B0604020202020204" pitchFamily="34" charset="0"/>
                <a:cs typeface="Arial" panose="020B0604020202020204" pitchFamily="34" charset="0"/>
              </a:rPr>
              <a:t>development another </a:t>
            </a:r>
            <a:r>
              <a:rPr lang="en-GB" sz="2400" dirty="0">
                <a:latin typeface="Arial" panose="020B0604020202020204" pitchFamily="34" charset="0"/>
                <a:cs typeface="Arial" panose="020B0604020202020204" pitchFamily="34" charset="0"/>
              </a:rPr>
              <a:t>World War is inevitable. The United States and Great Britain will eventually clash over their imperial ambitions. And after they do, they’ll try to take out the Soviet Union</a:t>
            </a:r>
            <a:r>
              <a:rPr lang="en-GB" sz="2400" dirty="0" smtClean="0">
                <a:latin typeface="Arial" panose="020B0604020202020204" pitchFamily="34" charset="0"/>
                <a:cs typeface="Arial" panose="020B0604020202020204" pitchFamily="34" charset="0"/>
              </a:rPr>
              <a:t>”..…</a:t>
            </a:r>
            <a:r>
              <a:rPr lang="en-GB" sz="2400" dirty="0">
                <a:latin typeface="Arial" panose="020B0604020202020204" pitchFamily="34" charset="0"/>
                <a:cs typeface="Arial" panose="020B0604020202020204" pitchFamily="34" charset="0"/>
              </a:rPr>
              <a:t>calls for </a:t>
            </a:r>
            <a:r>
              <a:rPr lang="en-GB" sz="2400" dirty="0" smtClean="0">
                <a:latin typeface="Arial" panose="020B0604020202020204" pitchFamily="34" charset="0"/>
                <a:cs typeface="Arial" panose="020B0604020202020204" pitchFamily="34" charset="0"/>
              </a:rPr>
              <a:t>rearmament</a:t>
            </a:r>
            <a:r>
              <a:rPr lang="en-GB" sz="2400" dirty="0">
                <a:latin typeface="Arial" panose="020B0604020202020204" pitchFamily="34" charset="0"/>
                <a:cs typeface="Arial" panose="020B0604020202020204" pitchFamily="34" charset="0"/>
              </a:rPr>
              <a:t>, </a:t>
            </a:r>
            <a:r>
              <a:rPr lang="en-GB" sz="2400" dirty="0" smtClean="0">
                <a:latin typeface="Arial" panose="020B0604020202020204" pitchFamily="34" charset="0"/>
                <a:cs typeface="Arial" panose="020B0604020202020204" pitchFamily="34" charset="0"/>
              </a:rPr>
              <a:t>sacrifices, inevitable victory of Marxist Leninism</a:t>
            </a:r>
          </a:p>
          <a:p>
            <a:pPr lvl="1"/>
            <a:endParaRPr lang="en-GB" sz="2000" dirty="0">
              <a:latin typeface="Arial" panose="020B0604020202020204" pitchFamily="34" charset="0"/>
              <a:cs typeface="Arial" panose="020B0604020202020204" pitchFamily="34" charset="0"/>
            </a:endParaRPr>
          </a:p>
          <a:p>
            <a:pPr marL="0" indent="0">
              <a:buNone/>
            </a:pPr>
            <a:r>
              <a:rPr lang="en-GB" sz="2400" dirty="0" smtClean="0">
                <a:latin typeface="Arial" panose="020B0604020202020204" pitchFamily="34" charset="0"/>
                <a:cs typeface="Arial" panose="020B0604020202020204" pitchFamily="34" charset="0"/>
              </a:rPr>
              <a:t> Lands like “hand grenade in US State Department: US Diplomat John Kennan ….. produces “Long Telegram”</a:t>
            </a:r>
          </a:p>
          <a:p>
            <a:pPr lvl="1"/>
            <a:endParaRPr lang="en-GB" sz="24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31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640" y="143342"/>
            <a:ext cx="8911687" cy="502418"/>
          </a:xfrm>
        </p:spPr>
        <p:txBody>
          <a:bodyPr>
            <a:noAutofit/>
          </a:bodyPr>
          <a:lstStyle/>
          <a:p>
            <a:pPr algn="ctr"/>
            <a:r>
              <a:rPr lang="en-GB" sz="4000" dirty="0" smtClean="0">
                <a:latin typeface="Arial" panose="020B0604020202020204" pitchFamily="34" charset="0"/>
                <a:cs typeface="Arial" panose="020B0604020202020204" pitchFamily="34" charset="0"/>
              </a:rPr>
              <a:t>Exit the British</a:t>
            </a:r>
            <a:endParaRPr lang="en-GB"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93336" y="1024570"/>
            <a:ext cx="12272387" cy="5188944"/>
          </a:xfrm>
        </p:spPr>
        <p:txBody>
          <a:bodyPr>
            <a:noAutofit/>
          </a:bodyPr>
          <a:lstStyle/>
          <a:p>
            <a:r>
              <a:rPr lang="en-GB" sz="2400" dirty="0" smtClean="0">
                <a:latin typeface="Arial" panose="020B0604020202020204" pitchFamily="34" charset="0"/>
                <a:cs typeface="Arial" panose="020B0604020202020204" pitchFamily="34" charset="0"/>
              </a:rPr>
              <a:t>Britain and Greek Civil War</a:t>
            </a:r>
          </a:p>
          <a:p>
            <a:pPr lvl="1"/>
            <a:r>
              <a:rPr lang="en-GB" sz="2400" dirty="0" smtClean="0">
                <a:latin typeface="Arial" panose="020B0604020202020204" pitchFamily="34" charset="0"/>
                <a:cs typeface="Arial" panose="020B0604020202020204" pitchFamily="34" charset="0"/>
              </a:rPr>
              <a:t>British invasion 1944/ German retreat/ communists Resistance seek power</a:t>
            </a:r>
          </a:p>
          <a:p>
            <a:pPr lvl="1"/>
            <a:r>
              <a:rPr lang="en-GB" sz="2400" dirty="0" smtClean="0">
                <a:latin typeface="Arial" panose="020B0604020202020204" pitchFamily="34" charset="0"/>
                <a:cs typeface="Arial" panose="020B0604020202020204" pitchFamily="34" charset="0"/>
              </a:rPr>
              <a:t>British support “discredited” monarchy/ conservatives civil war 1946-1948</a:t>
            </a:r>
          </a:p>
          <a:p>
            <a:pPr lvl="1"/>
            <a:r>
              <a:rPr lang="en-GB" sz="2200" dirty="0" smtClean="0">
                <a:latin typeface="Arial" panose="020B0604020202020204" pitchFamily="34" charset="0"/>
                <a:cs typeface="Arial" panose="020B0604020202020204" pitchFamily="34" charset="0"/>
              </a:rPr>
              <a:t>Turkey demands equal aid…threatens to join USSR</a:t>
            </a:r>
          </a:p>
          <a:p>
            <a:pPr lvl="1"/>
            <a:endParaRPr lang="en-GB" sz="2200"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British financial crisis 1947: announces withdrawal, aid cut off</a:t>
            </a:r>
          </a:p>
          <a:p>
            <a:pPr lvl="1"/>
            <a:r>
              <a:rPr lang="en-GB" sz="2400" dirty="0" smtClean="0">
                <a:latin typeface="Arial" panose="020B0604020202020204" pitchFamily="34" charset="0"/>
                <a:cs typeface="Arial" panose="020B0604020202020204" pitchFamily="34" charset="0"/>
              </a:rPr>
              <a:t>Global commitments….debts/ diminished resources, use of British Indian Army</a:t>
            </a:r>
          </a:p>
          <a:p>
            <a:pPr lvl="1"/>
            <a:r>
              <a:rPr lang="en-GB" sz="2400" dirty="0" smtClean="0">
                <a:latin typeface="Arial" panose="020B0604020202020204" pitchFamily="34" charset="0"/>
                <a:cs typeface="Arial" panose="020B0604020202020204" pitchFamily="34" charset="0"/>
              </a:rPr>
              <a:t>Bankruptcy avoided by US loan…but commitment t NHS , nationalisation</a:t>
            </a:r>
          </a:p>
          <a:p>
            <a:pPr lvl="1"/>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Implications to USA:  Europe will be “lost” to Communists unless USA acts</a:t>
            </a:r>
          </a:p>
        </p:txBody>
      </p:sp>
      <p:sp>
        <p:nvSpPr>
          <p:cNvPr id="5" name="TextBox 4"/>
          <p:cNvSpPr txBox="1"/>
          <p:nvPr/>
        </p:nvSpPr>
        <p:spPr>
          <a:xfrm flipH="1">
            <a:off x="754302" y="5906554"/>
            <a:ext cx="11193137" cy="1077218"/>
          </a:xfrm>
          <a:prstGeom prst="rect">
            <a:avLst/>
          </a:prstGeom>
          <a:solidFill>
            <a:schemeClr val="bg1"/>
          </a:solidFill>
        </p:spPr>
        <p:txBody>
          <a:bodyPr wrap="square" rtlCol="0">
            <a:spAutoFit/>
          </a:bodyPr>
          <a:lstStyle/>
          <a:p>
            <a:pPr algn="ctr"/>
            <a:r>
              <a:rPr lang="en-GB" sz="3200" dirty="0" smtClean="0">
                <a:latin typeface="Arial" panose="020B0604020202020204" pitchFamily="34" charset="0"/>
                <a:cs typeface="Arial" panose="020B0604020202020204" pitchFamily="34" charset="0"/>
              </a:rPr>
              <a:t>Something must be done or gains from war vs Totalitarianism will be lost </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84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199" y="3345277"/>
            <a:ext cx="8911687" cy="1280890"/>
          </a:xfrm>
        </p:spPr>
        <p:txBody>
          <a:bodyPr/>
          <a:lstStyle/>
          <a:p>
            <a:pPr algn="ctr"/>
            <a:r>
              <a:rPr lang="en-GB" dirty="0" smtClean="0"/>
              <a:t>Intermission</a:t>
            </a:r>
            <a:endParaRPr lang="en-GB" dirty="0"/>
          </a:p>
        </p:txBody>
      </p:sp>
    </p:spTree>
    <p:extLst>
      <p:ext uri="{BB962C8B-B14F-4D97-AF65-F5344CB8AC3E}">
        <p14:creationId xmlns:p14="http://schemas.microsoft.com/office/powerpoint/2010/main" val="2893129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7308" y="213941"/>
            <a:ext cx="8911687" cy="1280890"/>
          </a:xfrm>
        </p:spPr>
        <p:txBody>
          <a:bodyPr/>
          <a:lstStyle/>
          <a:p>
            <a:pPr algn="ctr"/>
            <a:r>
              <a:rPr lang="en-GB" dirty="0" smtClean="0"/>
              <a:t>Long Telegram George Kennan 1946</a:t>
            </a:r>
            <a:endParaRPr lang="en-GB" dirty="0"/>
          </a:p>
        </p:txBody>
      </p:sp>
      <p:sp>
        <p:nvSpPr>
          <p:cNvPr id="3" name="Content Placeholder 2"/>
          <p:cNvSpPr>
            <a:spLocks noGrp="1"/>
          </p:cNvSpPr>
          <p:nvPr>
            <p:ph idx="1"/>
          </p:nvPr>
        </p:nvSpPr>
        <p:spPr>
          <a:xfrm>
            <a:off x="532736" y="1215957"/>
            <a:ext cx="11519833" cy="5447489"/>
          </a:xfrm>
        </p:spPr>
        <p:txBody>
          <a:bodyPr>
            <a:normAutofit fontScale="70000" lnSpcReduction="20000"/>
          </a:bodyPr>
          <a:lstStyle/>
          <a:p>
            <a:r>
              <a:rPr lang="en-GB" sz="3400" dirty="0" smtClean="0">
                <a:latin typeface="Arial" panose="020B0604020202020204" pitchFamily="34" charset="0"/>
                <a:cs typeface="Arial" panose="020B0604020202020204" pitchFamily="34" charset="0"/>
              </a:rPr>
              <a:t>USSR expansionist power with no intention of reconciling with West</a:t>
            </a:r>
          </a:p>
          <a:p>
            <a:endParaRPr lang="en-GB" sz="3400" dirty="0">
              <a:latin typeface="Arial" panose="020B0604020202020204" pitchFamily="34" charset="0"/>
              <a:cs typeface="Arial" panose="020B0604020202020204" pitchFamily="34" charset="0"/>
            </a:endParaRPr>
          </a:p>
          <a:p>
            <a:r>
              <a:rPr lang="en-GB" sz="3400" dirty="0" smtClean="0">
                <a:latin typeface="Arial" panose="020B0604020202020204" pitchFamily="34" charset="0"/>
                <a:cs typeface="Arial" panose="020B0604020202020204" pitchFamily="34" charset="0"/>
              </a:rPr>
              <a:t>Will never give up Eastern Europe, will attempt take over Western Europe </a:t>
            </a:r>
          </a:p>
          <a:p>
            <a:endParaRPr lang="en-GB" sz="3400" dirty="0">
              <a:latin typeface="Arial" panose="020B0604020202020204" pitchFamily="34" charset="0"/>
              <a:cs typeface="Arial" panose="020B0604020202020204" pitchFamily="34" charset="0"/>
            </a:endParaRPr>
          </a:p>
          <a:p>
            <a:r>
              <a:rPr lang="en-GB" sz="3400" dirty="0" smtClean="0">
                <a:latin typeface="Arial" panose="020B0604020202020204" pitchFamily="34" charset="0"/>
                <a:cs typeface="Arial" panose="020B0604020202020204" pitchFamily="34" charset="0"/>
              </a:rPr>
              <a:t>USSR risk averse, rely on third parties, infiltration of institutions and  propaganda</a:t>
            </a:r>
          </a:p>
          <a:p>
            <a:endParaRPr lang="en-GB" sz="3400" dirty="0">
              <a:latin typeface="Arial" panose="020B0604020202020204" pitchFamily="34" charset="0"/>
              <a:cs typeface="Arial" panose="020B0604020202020204" pitchFamily="34" charset="0"/>
            </a:endParaRPr>
          </a:p>
          <a:p>
            <a:r>
              <a:rPr lang="en-GB" sz="3400" dirty="0" smtClean="0">
                <a:latin typeface="Arial" panose="020B0604020202020204" pitchFamily="34" charset="0"/>
                <a:cs typeface="Arial" panose="020B0604020202020204" pitchFamily="34" charset="0"/>
              </a:rPr>
              <a:t>Direct military confrontation unnecessary: policy of containment</a:t>
            </a:r>
          </a:p>
          <a:p>
            <a:endParaRPr lang="en-GB" sz="3400" dirty="0">
              <a:latin typeface="Arial" panose="020B0604020202020204" pitchFamily="34" charset="0"/>
              <a:cs typeface="Arial" panose="020B0604020202020204" pitchFamily="34" charset="0"/>
            </a:endParaRPr>
          </a:p>
          <a:p>
            <a:r>
              <a:rPr lang="en-GB" sz="3400" dirty="0" smtClean="0">
                <a:latin typeface="Arial" panose="020B0604020202020204" pitchFamily="34" charset="0"/>
                <a:cs typeface="Arial" panose="020B0604020202020204" pitchFamily="34" charset="0"/>
              </a:rPr>
              <a:t>USSR will eventually collapse due to economy </a:t>
            </a:r>
            <a:r>
              <a:rPr lang="en-GB" sz="3400" dirty="0">
                <a:latin typeface="Arial" panose="020B0604020202020204" pitchFamily="34" charset="0"/>
                <a:cs typeface="Arial" panose="020B0604020202020204" pitchFamily="34" charset="0"/>
              </a:rPr>
              <a:t>and </a:t>
            </a:r>
            <a:r>
              <a:rPr lang="en-GB" sz="3400" dirty="0" smtClean="0">
                <a:latin typeface="Arial" panose="020B0604020202020204" pitchFamily="34" charset="0"/>
                <a:cs typeface="Arial" panose="020B0604020202020204" pitchFamily="34" charset="0"/>
              </a:rPr>
              <a:t>division</a:t>
            </a:r>
          </a:p>
          <a:p>
            <a:endParaRPr lang="en-GB" sz="3400" dirty="0">
              <a:latin typeface="Arial" panose="020B0604020202020204" pitchFamily="34" charset="0"/>
              <a:cs typeface="Arial" panose="020B0604020202020204" pitchFamily="34" charset="0"/>
            </a:endParaRPr>
          </a:p>
          <a:p>
            <a:r>
              <a:rPr lang="en-GB" sz="3400" dirty="0" smtClean="0">
                <a:latin typeface="Arial" panose="020B0604020202020204" pitchFamily="34" charset="0"/>
                <a:cs typeface="Arial" panose="020B0604020202020204" pitchFamily="34" charset="0"/>
              </a:rPr>
              <a:t>US success dependent on strong successful allies under US leadership</a:t>
            </a:r>
          </a:p>
          <a:p>
            <a:pPr marL="0" indent="0">
              <a:buNone/>
            </a:pPr>
            <a:r>
              <a:rPr lang="en-GB" sz="3400" dirty="0">
                <a:latin typeface="Arial" panose="020B0604020202020204" pitchFamily="34" charset="0"/>
                <a:cs typeface="Arial" panose="020B0604020202020204" pitchFamily="34" charset="0"/>
              </a:rPr>
              <a:t> </a:t>
            </a:r>
            <a:endParaRPr lang="en-GB" dirty="0"/>
          </a:p>
        </p:txBody>
      </p:sp>
      <p:sp>
        <p:nvSpPr>
          <p:cNvPr id="4" name="TextBox 3"/>
          <p:cNvSpPr txBox="1"/>
          <p:nvPr/>
        </p:nvSpPr>
        <p:spPr>
          <a:xfrm>
            <a:off x="768485" y="6033223"/>
            <a:ext cx="10836612" cy="523220"/>
          </a:xfrm>
          <a:prstGeom prst="rect">
            <a:avLst/>
          </a:prstGeom>
          <a:solidFill>
            <a:schemeClr val="bg1"/>
          </a:solidFill>
        </p:spPr>
        <p:txBody>
          <a:bodyPr wrap="square" rtlCol="0">
            <a:spAutoFit/>
          </a:bodyPr>
          <a:lstStyle/>
          <a:p>
            <a:r>
              <a:rPr lang="en-GB" sz="2800" dirty="0" smtClean="0">
                <a:latin typeface="Arial" panose="020B0604020202020204" pitchFamily="34" charset="0"/>
                <a:cs typeface="Arial" panose="020B0604020202020204" pitchFamily="34" charset="0"/>
              </a:rPr>
              <a:t>Truman studies and agrees : sets US foreign policy 1946-2025</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50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71696</TotalTime>
  <Words>2395</Words>
  <Application>Microsoft Office PowerPoint</Application>
  <PresentationFormat>Widescreen</PresentationFormat>
  <Paragraphs>369</Paragraphs>
  <Slides>51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Century Gothic</vt:lpstr>
      <vt:lpstr>Wingdings 3</vt:lpstr>
      <vt:lpstr>Wisp</vt:lpstr>
      <vt:lpstr>Birth of the Cold War</vt:lpstr>
      <vt:lpstr>USA USSR Relations World War Two</vt:lpstr>
      <vt:lpstr>USSR Spy Ring discovered 1946</vt:lpstr>
      <vt:lpstr>Churchill Westminster College Missouri  Speech</vt:lpstr>
      <vt:lpstr>Demonstrations across Europe …..German demonstrations “we want bread” </vt:lpstr>
      <vt:lpstr>A collapse of trust</vt:lpstr>
      <vt:lpstr>Exit the British</vt:lpstr>
      <vt:lpstr>Intermission</vt:lpstr>
      <vt:lpstr>Long Telegram George Kennan 1946</vt:lpstr>
      <vt:lpstr>The response: Truman Doctrine Truman Joint Session of Congress March 12, 1947</vt:lpstr>
      <vt:lpstr>George Marshall US Secretary of State</vt:lpstr>
      <vt:lpstr>Marshall Plan 1947-1952</vt:lpstr>
      <vt:lpstr>Marshall Plan sails through Congress ….Bi Partisan Support</vt:lpstr>
      <vt:lpstr>An easy sell</vt:lpstr>
      <vt:lpstr>Selling the plan….anti communist</vt:lpstr>
      <vt:lpstr>Marshall aid deployed across</vt:lpstr>
      <vt:lpstr>Marshall Aid: Sugar for Britain</vt:lpstr>
      <vt:lpstr>Diesel manufacturing facility: Netherlands</vt:lpstr>
      <vt:lpstr>Mules (size issue) …and food to Greece</vt:lpstr>
      <vt:lpstr>Plan included funding of anti communist propaganda &amp; Christian Democrat Parties</vt:lpstr>
      <vt:lpstr>Greek anti communists propaganda</vt:lpstr>
      <vt:lpstr>Impact of Marshall Plan</vt:lpstr>
      <vt:lpstr>Occupied Germany 1948 and Berlin</vt:lpstr>
      <vt:lpstr>Berlin Blockade (April 1948-May 1949)</vt:lpstr>
      <vt:lpstr>Children watch plan arrival</vt:lpstr>
      <vt:lpstr>Berlin survival….allotments in tramways</vt:lpstr>
      <vt:lpstr>Flights increase to 1,500 per day..4,500 tons of cargo……one plane every 90 seconds…great success, </vt:lpstr>
      <vt:lpstr>“Little Vittles”</vt:lpstr>
      <vt:lpstr>Berlin Airlift Aftermath</vt:lpstr>
      <vt:lpstr> Trouble in China</vt:lpstr>
      <vt:lpstr>China 1900-1937</vt:lpstr>
      <vt:lpstr>US and China</vt:lpstr>
      <vt:lpstr>China at end of World War Two</vt:lpstr>
      <vt:lpstr>China 1945: US/ UK recognise Chiang Kai -Shek  ….…China seat on UN Security Council …….US view: “China saved”  </vt:lpstr>
      <vt:lpstr>China 1945</vt:lpstr>
      <vt:lpstr>Peace Conference 1945</vt:lpstr>
      <vt:lpstr>Chinese Civil War 1945-1949</vt:lpstr>
      <vt:lpstr>1948 Election and Cold War</vt:lpstr>
      <vt:lpstr>1948 election</vt:lpstr>
      <vt:lpstr>Truman quotes</vt:lpstr>
      <vt:lpstr>Truman and race</vt:lpstr>
      <vt:lpstr>Executive Order 9981..ending discrimination in military ..1948….army resists…not in effect till 1954</vt:lpstr>
      <vt:lpstr>Election campaign</vt:lpstr>
      <vt:lpstr>Truman appears doomed</vt:lpstr>
      <vt:lpstr>The campaign: a forgone conclusion</vt:lpstr>
      <vt:lpstr>Truman “road show”: Bess and Margaret</vt:lpstr>
      <vt:lpstr>The joys of beating the polls</vt:lpstr>
      <vt:lpstr>Result….biggest surprise till Trump </vt:lpstr>
      <vt:lpstr>Election aftermath</vt:lpstr>
      <vt:lpstr>Russian Atomic bomb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2038</cp:revision>
  <dcterms:created xsi:type="dcterms:W3CDTF">2023-02-02T12:46:22Z</dcterms:created>
  <dcterms:modified xsi:type="dcterms:W3CDTF">2025-03-03T18:05:12Z</dcterms:modified>
</cp:coreProperties>
</file>